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  <p:sldMasterId id="2147483669" r:id="rId2"/>
  </p:sldMasterIdLst>
  <p:notesMasterIdLst>
    <p:notesMasterId r:id="rId37"/>
  </p:notesMasterIdLst>
  <p:sldIdLst>
    <p:sldId id="259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277" r:id="rId21"/>
    <p:sldId id="278" r:id="rId22"/>
    <p:sldId id="279" r:id="rId23"/>
    <p:sldId id="280" r:id="rId24"/>
    <p:sldId id="281" r:id="rId25"/>
    <p:sldId id="282" r:id="rId26"/>
    <p:sldId id="283" r:id="rId27"/>
    <p:sldId id="284" r:id="rId28"/>
    <p:sldId id="285" r:id="rId29"/>
    <p:sldId id="286" r:id="rId30"/>
    <p:sldId id="287" r:id="rId31"/>
    <p:sldId id="288" r:id="rId32"/>
    <p:sldId id="289" r:id="rId33"/>
    <p:sldId id="290" r:id="rId34"/>
    <p:sldId id="291" r:id="rId35"/>
    <p:sldId id="292" r:id="rId36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1410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83036CC-52EB-48D0-836C-9DF38807666E}" type="datetimeFigureOut">
              <a:rPr lang="zh-TW" altLang="en-US" smtClean="0"/>
              <a:t>2017/9/12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43DA20-7953-4C48-92D9-AACF64471E3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881258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4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C540722-5805-423D-8204-DB7E132F0798}" type="slidenum">
              <a:rPr lang="en-US" altLang="zh-TW" smtClean="0"/>
              <a:pPr/>
              <a:t>15</a:t>
            </a:fld>
            <a:endParaRPr lang="en-US" altLang="zh-TW" smtClean="0"/>
          </a:p>
        </p:txBody>
      </p:sp>
      <p:sp>
        <p:nvSpPr>
          <p:cNvPr id="6154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542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</p:spPr>
        <p:txBody>
          <a:bodyPr/>
          <a:lstStyle/>
          <a:p>
            <a:pPr eaLnBrk="1" hangingPunct="1"/>
            <a:r>
              <a:rPr lang="zh-TW" altLang="en-US" sz="1000" b="1" smtClean="0"/>
              <a:t>職內訓練之知識獲取</a:t>
            </a:r>
          </a:p>
          <a:p>
            <a:pPr lvl="1" eaLnBrk="1" hangingPunct="1"/>
            <a:r>
              <a:rPr lang="zh-TW" altLang="en-US" sz="1000" smtClean="0"/>
              <a:t>摩托羅拉利用</a:t>
            </a:r>
            <a:r>
              <a:rPr lang="en-US" altLang="zh-TW" sz="1000" smtClean="0"/>
              <a:t>OJT</a:t>
            </a:r>
            <a:r>
              <a:rPr lang="zh-TW" altLang="en-US" sz="1000" smtClean="0"/>
              <a:t>的職內訓練，在現場直接指導，實質上即為「做中學」</a:t>
            </a:r>
            <a:r>
              <a:rPr lang="en-US" altLang="zh-TW" sz="1000" smtClean="0"/>
              <a:t>(learning by doing)</a:t>
            </a:r>
            <a:r>
              <a:rPr lang="zh-TW" altLang="en-US" sz="1000" smtClean="0"/>
              <a:t>及「熟能生巧」</a:t>
            </a:r>
            <a:r>
              <a:rPr lang="en-US" altLang="zh-TW" sz="1000" smtClean="0"/>
              <a:t>(practice make perfect)</a:t>
            </a:r>
            <a:r>
              <a:rPr lang="zh-TW" altLang="en-US" sz="1000" smtClean="0"/>
              <a:t>，並在工作崗位上習得實務性能力；亦即透過行動學習</a:t>
            </a:r>
            <a:r>
              <a:rPr lang="en-US" altLang="zh-TW" sz="1000" smtClean="0"/>
              <a:t>(action learning)</a:t>
            </a:r>
            <a:r>
              <a:rPr lang="zh-TW" altLang="en-US" sz="1000" smtClean="0"/>
              <a:t>來直接參與實務，再藉由學習獲得專業技巧，表現於實際工作中。</a:t>
            </a:r>
          </a:p>
          <a:p>
            <a:pPr lvl="1" eaLnBrk="1" hangingPunct="1"/>
            <a:endParaRPr lang="zh-TW" altLang="en-US" sz="1000" smtClean="0"/>
          </a:p>
          <a:p>
            <a:pPr lvl="1" eaLnBrk="1" hangingPunct="1"/>
            <a:r>
              <a:rPr lang="zh-TW" altLang="en-US" sz="1000" smtClean="0"/>
              <a:t>職內訓練是為改善員工目前的工作效能與效率，由職內訓練獲取知識後，以人員交流為主、程序交流和團隊交流為輔的知識整合機制，將所吸收的知識內化、整合、蓄積並擴散到組織內的各單位。由職內訓練與良好知識整合活動之連結，可兼顧到目前工作效能與效率的提昇，也同時培養組織的知識，以延續組織命脈</a:t>
            </a:r>
          </a:p>
          <a:p>
            <a:pPr lvl="1" eaLnBrk="1" hangingPunct="1"/>
            <a:endParaRPr lang="zh-TW" altLang="en-US" sz="1000" smtClean="0"/>
          </a:p>
          <a:p>
            <a:pPr eaLnBrk="1" hangingPunct="1"/>
            <a:r>
              <a:rPr lang="zh-TW" altLang="en-US" sz="1000" b="1" smtClean="0"/>
              <a:t>職外訓練之知識獲取</a:t>
            </a:r>
          </a:p>
          <a:p>
            <a:pPr lvl="1" eaLnBrk="1" hangingPunct="1"/>
            <a:r>
              <a:rPr lang="zh-TW" altLang="en-US" sz="1000" smtClean="0"/>
              <a:t>摩托羅拉由教育訓練獲取知識和技術的第二種方式係透過「職外訓練」。職外訓練主要由訓練中心主導，將成員調離工作崗位，於特定時間、特定場所，集中學習研討共同的特定主題。包括演講、模擬練習、研討會、專案訓練</a:t>
            </a:r>
            <a:r>
              <a:rPr lang="en-US" altLang="zh-TW" sz="1000" smtClean="0">
                <a:latin typeface="Arial" charset="0"/>
              </a:rPr>
              <a:t>…</a:t>
            </a:r>
            <a:r>
              <a:rPr lang="en-US" altLang="zh-TW" sz="1000" smtClean="0"/>
              <a:t> </a:t>
            </a:r>
            <a:r>
              <a:rPr lang="zh-TW" altLang="en-US" sz="1000" smtClean="0"/>
              <a:t>等。所有大型專案皆以任務為導向，與職外訓練息息相關，培訓內容皆屬於某種能力的開發，公司就會安排一系列的職外訓練課程</a:t>
            </a:r>
          </a:p>
          <a:p>
            <a:pPr lvl="1" eaLnBrk="1" hangingPunct="1"/>
            <a:endParaRPr lang="zh-TW" altLang="en-US" sz="1000" smtClean="0"/>
          </a:p>
          <a:p>
            <a:pPr lvl="1" eaLnBrk="1" hangingPunct="1"/>
            <a:r>
              <a:rPr lang="zh-TW" altLang="en-US" sz="1000" smtClean="0"/>
              <a:t>職外訓練是為強調特定知識與技術之輸入，與中、長程的工作目標相關。由職外訓練獲取知識後，受訓人員將所吸收的知識傳遞給所屬的專案團隊，再由內部的溝通與分享機制，擴散到組織內部各單位，知識就變成組織資產。在專案團隊互補知識的分享與互動下，可以激發出更多的創意，為創新奠定了良好基礎。經由職外訓練與知識之整合活動，不僅可釋放組織成員及團隊的知識，更可以改善經營效益，形成競爭優勢，達成組織中、長程高效率</a:t>
            </a:r>
            <a:r>
              <a:rPr lang="en-US" altLang="zh-TW" sz="1000" smtClean="0"/>
              <a:t>(efficiency)</a:t>
            </a:r>
            <a:r>
              <a:rPr lang="zh-TW" altLang="en-US" sz="1000" smtClean="0"/>
              <a:t>的目標。</a:t>
            </a:r>
          </a:p>
          <a:p>
            <a:pPr eaLnBrk="1" hangingPunct="1"/>
            <a:endParaRPr lang="en-US" altLang="zh-TW" sz="1000" smtClean="0"/>
          </a:p>
        </p:txBody>
      </p:sp>
    </p:spTree>
    <p:extLst>
      <p:ext uri="{BB962C8B-B14F-4D97-AF65-F5344CB8AC3E}">
        <p14:creationId xmlns:p14="http://schemas.microsoft.com/office/powerpoint/2010/main" val="78328228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64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7A2DBA6-DA2D-4A12-9D8B-1EF14CABFEBE}" type="slidenum">
              <a:rPr lang="en-US" altLang="zh-TW" smtClean="0"/>
              <a:pPr/>
              <a:t>16</a:t>
            </a:fld>
            <a:endParaRPr lang="en-US" altLang="zh-TW" smtClean="0"/>
          </a:p>
        </p:txBody>
      </p:sp>
      <p:sp>
        <p:nvSpPr>
          <p:cNvPr id="6164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645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</p:spPr>
        <p:txBody>
          <a:bodyPr/>
          <a:lstStyle/>
          <a:p>
            <a:pPr eaLnBrk="1" hangingPunct="1"/>
            <a:r>
              <a:rPr lang="zh-TW" altLang="en-US" smtClean="0"/>
              <a:t>「自我發展訓練」的知識獲取，除了來自組織內的企業大學</a:t>
            </a:r>
            <a:r>
              <a:rPr lang="en-US" altLang="zh-TW" smtClean="0"/>
              <a:t>(Motorola</a:t>
            </a:r>
          </a:p>
          <a:p>
            <a:pPr eaLnBrk="1" hangingPunct="1"/>
            <a:r>
              <a:rPr lang="en-US" altLang="zh-TW" smtClean="0"/>
              <a:t>University)</a:t>
            </a:r>
            <a:r>
              <a:rPr lang="zh-TW" altLang="en-US" smtClean="0"/>
              <a:t>、</a:t>
            </a:r>
            <a:r>
              <a:rPr lang="en-US" altLang="zh-TW" smtClean="0"/>
              <a:t>Train Web </a:t>
            </a:r>
            <a:r>
              <a:rPr lang="zh-TW" altLang="en-US" smtClean="0"/>
              <a:t>的</a:t>
            </a:r>
            <a:r>
              <a:rPr lang="en-US" altLang="zh-TW" smtClean="0"/>
              <a:t>e-learning</a:t>
            </a:r>
            <a:r>
              <a:rPr lang="zh-TW" altLang="en-US" smtClean="0"/>
              <a:t>、讀書會、自行研讀書籍外，還涵蓋</a:t>
            </a:r>
          </a:p>
          <a:p>
            <a:pPr eaLnBrk="1" hangingPunct="1"/>
            <a:r>
              <a:rPr lang="zh-TW" altLang="en-US" smtClean="0"/>
              <a:t>組織外的企管和顧問公司、國內、外的線上學習及開發個人潛能和提昇個</a:t>
            </a:r>
          </a:p>
          <a:p>
            <a:pPr eaLnBrk="1" hangingPunct="1"/>
            <a:r>
              <a:rPr lang="zh-TW" altLang="en-US" smtClean="0"/>
              <a:t>人競爭能力的一切活動。</a:t>
            </a:r>
          </a:p>
          <a:p>
            <a:pPr eaLnBrk="1" hangingPunct="1"/>
            <a:endParaRPr lang="en-US" altLang="zh-TW" smtClean="0"/>
          </a:p>
        </p:txBody>
      </p:sp>
    </p:spTree>
    <p:extLst>
      <p:ext uri="{BB962C8B-B14F-4D97-AF65-F5344CB8AC3E}">
        <p14:creationId xmlns:p14="http://schemas.microsoft.com/office/powerpoint/2010/main" val="203337434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74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E919A3C-5981-4DFE-8481-B79CDD64774F}" type="slidenum">
              <a:rPr lang="en-US" altLang="zh-TW" smtClean="0"/>
              <a:pPr/>
              <a:t>17</a:t>
            </a:fld>
            <a:endParaRPr lang="en-US" altLang="zh-TW" smtClean="0"/>
          </a:p>
        </p:txBody>
      </p:sp>
      <p:sp>
        <p:nvSpPr>
          <p:cNvPr id="6174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747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</p:spPr>
        <p:txBody>
          <a:bodyPr/>
          <a:lstStyle/>
          <a:p>
            <a:pPr eaLnBrk="1" hangingPunct="1"/>
            <a:r>
              <a:rPr kumimoji="0" lang="en-US" altLang="zh-TW" smtClean="0"/>
              <a:t>(1)</a:t>
            </a:r>
            <a:r>
              <a:rPr kumimoji="0" lang="zh-TW" altLang="en-US" smtClean="0"/>
              <a:t>派遣人員在送訓的過程中，不同領域的受訓人員，依該領域的觀點及見解，回饋不同意見給講授者，講授者在學員的回饋、互動及腦力激盪下，可以教學相長同時產生新的知識。</a:t>
            </a:r>
          </a:p>
          <a:p>
            <a:pPr eaLnBrk="1" hangingPunct="1"/>
            <a:endParaRPr kumimoji="0" lang="zh-TW" altLang="en-US" smtClean="0"/>
          </a:p>
          <a:p>
            <a:pPr eaLnBrk="1" hangingPunct="1"/>
            <a:r>
              <a:rPr kumimoji="0" lang="en-US" altLang="zh-TW" smtClean="0"/>
              <a:t>(2) </a:t>
            </a:r>
            <a:r>
              <a:rPr kumimoji="0" lang="zh-TW" altLang="en-US" smtClean="0"/>
              <a:t>送訓人員在職內訓練、職外訓練與自我發展訓練中，習得新知識與技術，同時在觀察、模仿及練習的過程中，將內隱知識轉換至內隱知識，此即是知識轉換的「共同化」。</a:t>
            </a:r>
          </a:p>
          <a:p>
            <a:pPr eaLnBrk="1" hangingPunct="1"/>
            <a:endParaRPr lang="zh-TW" altLang="en-US" smtClean="0"/>
          </a:p>
          <a:p>
            <a:pPr eaLnBrk="1" hangingPunct="1"/>
            <a:r>
              <a:rPr kumimoji="0" lang="en-US" altLang="zh-TW" smtClean="0"/>
              <a:t>(3)</a:t>
            </a:r>
            <a:r>
              <a:rPr kumimoji="0" lang="zh-TW" altLang="en-US" smtClean="0"/>
              <a:t>種籽教師與相同部門、專案團隊的整合過程中，將內隱知識表達出來，並將個體知識團體化，加速內隱知識外顯化，此即為知識轉換的「外化」。</a:t>
            </a:r>
          </a:p>
          <a:p>
            <a:pPr eaLnBrk="1" hangingPunct="1"/>
            <a:endParaRPr kumimoji="0" lang="zh-TW" altLang="en-US" smtClean="0"/>
          </a:p>
          <a:p>
            <a:pPr eaLnBrk="1" hangingPunct="1"/>
            <a:r>
              <a:rPr kumimoji="0" lang="en-US" altLang="zh-TW" smtClean="0"/>
              <a:t>(4)</a:t>
            </a:r>
            <a:r>
              <a:rPr kumimoji="0" lang="zh-TW" altLang="en-US" smtClean="0"/>
              <a:t>部門成員、專案團隊成員與文件中心的整合過程中，將外顯知識與外顯知識進行分類、整合與溝通，此即是知識轉換的「連結化」。</a:t>
            </a:r>
          </a:p>
          <a:p>
            <a:pPr eaLnBrk="1" hangingPunct="1"/>
            <a:endParaRPr kumimoji="0" lang="zh-TW" altLang="en-US" smtClean="0"/>
          </a:p>
          <a:p>
            <a:pPr eaLnBrk="1" hangingPunct="1"/>
            <a:r>
              <a:rPr kumimoji="0" lang="en-US" altLang="zh-TW" smtClean="0"/>
              <a:t>(5)</a:t>
            </a:r>
            <a:r>
              <a:rPr kumimoji="0" lang="zh-TW" altLang="en-US" smtClean="0"/>
              <a:t>其他單位人員從文件中心索閱文件、檔案，將外顯知識內化為內隱知識，此即是知識轉換的「內化」。</a:t>
            </a:r>
          </a:p>
        </p:txBody>
      </p:sp>
    </p:spTree>
    <p:extLst>
      <p:ext uri="{BB962C8B-B14F-4D97-AF65-F5344CB8AC3E}">
        <p14:creationId xmlns:p14="http://schemas.microsoft.com/office/powerpoint/2010/main" val="268273353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84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059EE1F-BF87-414B-91F5-B5BAA1502272}" type="slidenum">
              <a:rPr lang="en-US" altLang="zh-TW" smtClean="0"/>
              <a:pPr/>
              <a:t>24</a:t>
            </a:fld>
            <a:endParaRPr lang="en-US" altLang="zh-TW" smtClean="0"/>
          </a:p>
        </p:txBody>
      </p:sp>
      <p:sp>
        <p:nvSpPr>
          <p:cNvPr id="6184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7388"/>
            <a:ext cx="4570412" cy="3427412"/>
          </a:xfrm>
          <a:ln/>
        </p:spPr>
      </p:sp>
      <p:sp>
        <p:nvSpPr>
          <p:cNvPr id="6185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lIns="63820" tIns="31910" rIns="63820" bIns="31910"/>
          <a:lstStyle/>
          <a:p>
            <a:pPr eaLnBrk="1" hangingPunct="1"/>
            <a:endParaRPr lang="zh-TW" altLang="zh-TW" smtClean="0"/>
          </a:p>
        </p:txBody>
      </p:sp>
    </p:spTree>
    <p:extLst>
      <p:ext uri="{BB962C8B-B14F-4D97-AF65-F5344CB8AC3E}">
        <p14:creationId xmlns:p14="http://schemas.microsoft.com/office/powerpoint/2010/main" val="3381707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標題，文字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76250" y="0"/>
            <a:ext cx="8229600" cy="1143000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sz="half" idx="1"/>
          </p:nvPr>
        </p:nvSpPr>
        <p:spPr>
          <a:xfrm>
            <a:off x="476250" y="1268413"/>
            <a:ext cx="4038600" cy="4495800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67250" y="1268413"/>
            <a:ext cx="4038600" cy="4495800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9C79135E-A301-4033-95AC-01119BF88BBF}" type="slidenum">
              <a:rPr lang="en-US" altLang="zh-TW"/>
              <a:pPr/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>
                <a:solidFill>
                  <a:srgbClr val="DBF5F9">
                    <a:shade val="90000"/>
                  </a:srgbClr>
                </a:solidFill>
              </a:rPr>
              <a:pPr/>
              <a:t>2017/9/12</a:t>
            </a:fld>
            <a:endParaRPr lang="zh-TW" altLang="en-US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zh-TW" altLang="en-US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920567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>
                <a:solidFill>
                  <a:srgbClr val="04617B">
                    <a:shade val="90000"/>
                  </a:srgbClr>
                </a:solidFill>
              </a:rPr>
              <a:pPr/>
              <a:t>2017/9/12</a:t>
            </a:fld>
            <a:endParaRPr lang="zh-TW" alt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zh-TW" altLang="en-US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184402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5" name="內容版面配置區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>
                <a:solidFill>
                  <a:srgbClr val="04617B">
                    <a:shade val="90000"/>
                  </a:srgbClr>
                </a:solidFill>
              </a:rPr>
              <a:pPr/>
              <a:t>2017/9/12</a:t>
            </a:fld>
            <a:endParaRPr lang="zh-TW" alt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zh-TW" altLang="en-US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285437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>
                <a:solidFill>
                  <a:srgbClr val="04617B">
                    <a:shade val="90000"/>
                  </a:srgbClr>
                </a:solidFill>
              </a:rPr>
              <a:pPr/>
              <a:t>2017/9/12</a:t>
            </a:fld>
            <a:endParaRPr lang="zh-TW" alt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zh-TW" altLang="en-US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39971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>
                <a:solidFill>
                  <a:srgbClr val="04617B">
                    <a:shade val="90000"/>
                  </a:srgbClr>
                </a:solidFill>
              </a:rPr>
              <a:pPr/>
              <a:t>2017/9/12</a:t>
            </a:fld>
            <a:endParaRPr lang="zh-TW" alt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zh-TW" altLang="en-US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997815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>
                <a:solidFill>
                  <a:srgbClr val="04617B">
                    <a:shade val="90000"/>
                  </a:srgbClr>
                </a:solidFill>
              </a:rPr>
              <a:pPr/>
              <a:t>2017/9/12</a:t>
            </a:fld>
            <a:endParaRPr lang="zh-TW" alt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zh-TW" altLang="en-US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439362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剪去並圓角化單一角落矩形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直角三角形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>
                <a:solidFill>
                  <a:srgbClr val="04617B">
                    <a:shade val="90000"/>
                  </a:srgbClr>
                </a:solidFill>
              </a:rPr>
              <a:pPr/>
              <a:t>2017/9/12</a:t>
            </a:fld>
            <a:endParaRPr lang="zh-TW" alt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3DA0BB7-265A-403C-9275-D587AB510EDC}" type="slidenum">
              <a:rPr lang="zh-TW" altLang="en-US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zh-TW" alt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zh-TW" altLang="en-US" smtClean="0"/>
              <a:t>按一下圖示以新增圖片</a:t>
            </a:r>
            <a:endParaRPr kumimoji="0" lang="en-US" dirty="0"/>
          </a:p>
        </p:txBody>
      </p:sp>
      <p:sp>
        <p:nvSpPr>
          <p:cNvPr id="10" name="手繪多邊形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手繪多邊形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045939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>
                <a:solidFill>
                  <a:srgbClr val="04617B">
                    <a:shade val="90000"/>
                  </a:srgbClr>
                </a:solidFill>
              </a:rPr>
              <a:pPr/>
              <a:t>2017/9/12</a:t>
            </a:fld>
            <a:endParaRPr lang="zh-TW" alt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zh-TW" altLang="en-US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813958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>
                <a:solidFill>
                  <a:srgbClr val="04617B">
                    <a:shade val="90000"/>
                  </a:srgbClr>
                </a:solidFill>
              </a:rPr>
              <a:pPr/>
              <a:t>2017/9/12</a:t>
            </a:fld>
            <a:endParaRPr lang="zh-TW" alt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zh-TW" altLang="en-US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882264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標題及表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表格版面配置區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zh-TW" altLang="en-US" noProof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DBF756-DC44-40D0-A190-D17B9CC2920E}" type="slidenum">
              <a:rPr lang="en-US" altLang="zh-TW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98454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3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4C2F1D-1F1A-455E-9C7D-7872E633EAF7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9A7EBD-2EB5-4704-A842-AE37817F9FC0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標題，文字及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68313" y="0"/>
            <a:ext cx="8229600" cy="1143000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sz="half" idx="1"/>
          </p:nvPr>
        </p:nvSpPr>
        <p:spPr>
          <a:xfrm>
            <a:off x="468313" y="1268413"/>
            <a:ext cx="4038600" cy="4495800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quarter" idx="2"/>
          </p:nvPr>
        </p:nvSpPr>
        <p:spPr>
          <a:xfrm>
            <a:off x="4659313" y="1268413"/>
            <a:ext cx="4038600" cy="2171700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內容版面配置區 4"/>
          <p:cNvSpPr>
            <a:spLocks noGrp="1"/>
          </p:cNvSpPr>
          <p:nvPr>
            <p:ph sz="quarter" idx="3"/>
          </p:nvPr>
        </p:nvSpPr>
        <p:spPr>
          <a:xfrm>
            <a:off x="4659313" y="3592513"/>
            <a:ext cx="4038600" cy="2171700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8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297E1C-7521-4767-AB9A-11ECF59071EB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A6FF6F-D83F-40CC-9A79-776AAA8CC23A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68313" y="1268413"/>
            <a:ext cx="40386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59313" y="1268413"/>
            <a:ext cx="40386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3ED615-4228-418D-A48C-CF0B46B75640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/>
          </p:nvPr>
        </p:nvSpPr>
        <p:spPr>
          <a:xfrm>
            <a:off x="468313" y="0"/>
            <a:ext cx="8229600" cy="5764213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3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6DFDF2-3E81-46A4-9A2F-34590DD6BD4B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標題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17" name="副標題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zh-TW" altLang="en-US" smtClean="0"/>
              <a:t>按一下以編輯母片副標題樣式</a:t>
            </a:r>
            <a:endParaRPr kumimoji="0" lang="en-US"/>
          </a:p>
        </p:txBody>
      </p:sp>
      <p:sp>
        <p:nvSpPr>
          <p:cNvPr id="30" name="日期版面配置區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>
                <a:solidFill>
                  <a:srgbClr val="DBF5F9">
                    <a:shade val="90000"/>
                  </a:srgbClr>
                </a:solidFill>
              </a:rPr>
              <a:pPr/>
              <a:t>2017/9/12</a:t>
            </a:fld>
            <a:endParaRPr lang="zh-TW" altLang="en-US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19" name="頁尾版面配置區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27" name="投影片編號版面配置區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zh-TW" altLang="en-US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292218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80000" cy="900000"/>
          </a:xfrm>
        </p:spPr>
        <p:txBody>
          <a:bodyPr anchor="ctr">
            <a:normAutofit/>
          </a:bodyPr>
          <a:lstStyle>
            <a:lvl1pPr>
              <a:defRPr sz="4000" b="1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772816"/>
            <a:ext cx="8229600" cy="4551784"/>
          </a:xfrm>
        </p:spPr>
        <p:txBody>
          <a:bodyPr/>
          <a:lstStyle>
            <a:lvl1pPr>
              <a:defRPr sz="3200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>
              <a:defRPr sz="2800">
                <a:latin typeface="微軟正黑體" panose="020B0604030504040204" pitchFamily="34" charset="-120"/>
                <a:ea typeface="微軟正黑體" panose="020B0604030504040204" pitchFamily="34" charset="-120"/>
              </a:defRPr>
            </a:lvl2pPr>
            <a:lvl3pPr>
              <a:defRPr sz="2400">
                <a:latin typeface="微軟正黑體" panose="020B0604030504040204" pitchFamily="34" charset="-120"/>
                <a:ea typeface="微軟正黑體" panose="020B0604030504040204" pitchFamily="34" charset="-120"/>
              </a:defRPr>
            </a:lvl3pPr>
            <a:lvl4pPr>
              <a:defRPr sz="2000">
                <a:latin typeface="微軟正黑體" panose="020B0604030504040204" pitchFamily="34" charset="-120"/>
                <a:ea typeface="微軟正黑體" panose="020B0604030504040204" pitchFamily="34" charset="-120"/>
              </a:defRPr>
            </a:lvl4pPr>
            <a:lvl5pPr>
              <a:defRPr sz="1800">
                <a:latin typeface="微軟正黑體" panose="020B0604030504040204" pitchFamily="34" charset="-120"/>
                <a:ea typeface="微軟正黑體" panose="020B0604030504040204" pitchFamily="34" charset="-120"/>
              </a:defRPr>
            </a:lvl5pPr>
          </a:lstStyle>
          <a:p>
            <a:pPr lvl="0" eaLnBrk="1" latinLnBrk="0" hangingPunct="1"/>
            <a:r>
              <a:rPr lang="zh-TW" altLang="en-US" dirty="0" smtClean="0"/>
              <a:t>按一下以編輯母片文字樣式</a:t>
            </a:r>
          </a:p>
          <a:p>
            <a:pPr lvl="1" eaLnBrk="1" latinLnBrk="0" hangingPunct="1"/>
            <a:r>
              <a:rPr lang="zh-TW" altLang="en-US" dirty="0" smtClean="0"/>
              <a:t>第二層</a:t>
            </a:r>
          </a:p>
          <a:p>
            <a:pPr lvl="2" eaLnBrk="1" latinLnBrk="0" hangingPunct="1"/>
            <a:r>
              <a:rPr lang="zh-TW" altLang="en-US" dirty="0" smtClean="0"/>
              <a:t>第三層</a:t>
            </a:r>
          </a:p>
          <a:p>
            <a:pPr lvl="3" eaLnBrk="1" latinLnBrk="0" hangingPunct="1"/>
            <a:r>
              <a:rPr lang="zh-TW" altLang="en-US" dirty="0" smtClean="0"/>
              <a:t>第四層</a:t>
            </a:r>
          </a:p>
          <a:p>
            <a:pPr lvl="4" eaLnBrk="1" latinLnBrk="0" hangingPunct="1"/>
            <a:r>
              <a:rPr lang="zh-TW" altLang="en-US" dirty="0" smtClean="0"/>
              <a:t>第五層</a:t>
            </a:r>
            <a:endParaRPr kumimoji="0" lang="en-US" dirty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>
                <a:solidFill>
                  <a:srgbClr val="04617B">
                    <a:shade val="90000"/>
                  </a:srgbClr>
                </a:solidFill>
              </a:rPr>
              <a:pPr/>
              <a:t>2017/9/12</a:t>
            </a:fld>
            <a:endParaRPr lang="zh-TW" alt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>
          <a:xfrm>
            <a:off x="8354392" y="6492875"/>
            <a:ext cx="762000" cy="365125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73DA0BB7-265A-403C-9275-D587AB510EDC}" type="slidenum">
              <a:rPr lang="zh-TW" altLang="en-US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zh-TW" altLang="en-US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94698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hyperlink" Target="mailto:lgg@cs.ntust.edu.tw" TargetMode="Externa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0.xml"/><Relationship Id="rId7" Type="http://schemas.openxmlformats.org/officeDocument/2006/relationships/slideLayout" Target="../slideLayouts/slideLayout14.xml"/><Relationship Id="rId12" Type="http://schemas.openxmlformats.org/officeDocument/2006/relationships/slideLayout" Target="../slideLayouts/slideLayout19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6" Type="http://schemas.openxmlformats.org/officeDocument/2006/relationships/slideLayout" Target="../slideLayouts/slideLayout13.xml"/><Relationship Id="rId11" Type="http://schemas.openxmlformats.org/officeDocument/2006/relationships/slideLayout" Target="../slideLayouts/slideLayout18.xml"/><Relationship Id="rId5" Type="http://schemas.openxmlformats.org/officeDocument/2006/relationships/slideLayout" Target="../slideLayouts/slideLayout12.xml"/><Relationship Id="rId10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1.xml"/><Relationship Id="rId9" Type="http://schemas.openxmlformats.org/officeDocument/2006/relationships/slideLayout" Target="../slideLayouts/slideLayout1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>
                <a:gamma/>
                <a:shade val="46275"/>
                <a:invGamma/>
              </a:schemeClr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sp>
          <p:nvSpPr>
            <p:cNvPr id="1463299" name="Freeform 3"/>
            <p:cNvSpPr>
              <a:spLocks/>
            </p:cNvSpPr>
            <p:nvPr/>
          </p:nvSpPr>
          <p:spPr bwMode="hidden">
            <a:xfrm>
              <a:off x="0" y="3072"/>
              <a:ext cx="5760" cy="1248"/>
            </a:xfrm>
            <a:custGeom>
              <a:avLst/>
              <a:gdLst/>
              <a:ahLst/>
              <a:cxnLst>
                <a:cxn ang="0">
                  <a:pos x="6027" y="2296"/>
                </a:cxn>
                <a:cxn ang="0">
                  <a:pos x="0" y="2296"/>
                </a:cxn>
                <a:cxn ang="0">
                  <a:pos x="0" y="0"/>
                </a:cxn>
                <a:cxn ang="0">
                  <a:pos x="6027" y="0"/>
                </a:cxn>
                <a:cxn ang="0">
                  <a:pos x="6027" y="2296"/>
                </a:cxn>
                <a:cxn ang="0">
                  <a:pos x="6027" y="2296"/>
                </a:cxn>
              </a:cxnLst>
              <a:rect l="0" t="0" r="r" b="b"/>
              <a:pathLst>
                <a:path w="6027" h="2296">
                  <a:moveTo>
                    <a:pt x="6027" y="2296"/>
                  </a:moveTo>
                  <a:lnTo>
                    <a:pt x="0" y="2296"/>
                  </a:lnTo>
                  <a:lnTo>
                    <a:pt x="0" y="0"/>
                  </a:lnTo>
                  <a:lnTo>
                    <a:pt x="6027" y="0"/>
                  </a:lnTo>
                  <a:lnTo>
                    <a:pt x="6027" y="2296"/>
                  </a:lnTo>
                  <a:lnTo>
                    <a:pt x="6027" y="22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accent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463300" name="Freeform 4"/>
            <p:cNvSpPr>
              <a:spLocks/>
            </p:cNvSpPr>
            <p:nvPr/>
          </p:nvSpPr>
          <p:spPr bwMode="hidden">
            <a:xfrm>
              <a:off x="0" y="0"/>
              <a:ext cx="5760" cy="3072"/>
            </a:xfrm>
            <a:custGeom>
              <a:avLst/>
              <a:gdLst/>
              <a:ahLst/>
              <a:cxnLst>
                <a:cxn ang="0">
                  <a:pos x="6027" y="2296"/>
                </a:cxn>
                <a:cxn ang="0">
                  <a:pos x="0" y="2296"/>
                </a:cxn>
                <a:cxn ang="0">
                  <a:pos x="0" y="0"/>
                </a:cxn>
                <a:cxn ang="0">
                  <a:pos x="6027" y="0"/>
                </a:cxn>
                <a:cxn ang="0">
                  <a:pos x="6027" y="2296"/>
                </a:cxn>
                <a:cxn ang="0">
                  <a:pos x="6027" y="2296"/>
                </a:cxn>
              </a:cxnLst>
              <a:rect l="0" t="0" r="r" b="b"/>
              <a:pathLst>
                <a:path w="6027" h="2296">
                  <a:moveTo>
                    <a:pt x="6027" y="2296"/>
                  </a:moveTo>
                  <a:lnTo>
                    <a:pt x="0" y="2296"/>
                  </a:lnTo>
                  <a:lnTo>
                    <a:pt x="0" y="0"/>
                  </a:lnTo>
                  <a:lnTo>
                    <a:pt x="6027" y="0"/>
                  </a:lnTo>
                  <a:lnTo>
                    <a:pt x="6027" y="2296"/>
                  </a:lnTo>
                  <a:lnTo>
                    <a:pt x="6027" y="2296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</p:grpSp>
      <p:sp>
        <p:nvSpPr>
          <p:cNvPr id="1463301" name="Freeform 5"/>
          <p:cNvSpPr>
            <a:spLocks/>
          </p:cNvSpPr>
          <p:nvPr/>
        </p:nvSpPr>
        <p:spPr bwMode="hidden">
          <a:xfrm>
            <a:off x="6248400" y="6262688"/>
            <a:ext cx="2895600" cy="609600"/>
          </a:xfrm>
          <a:custGeom>
            <a:avLst/>
            <a:gdLst/>
            <a:ahLst/>
            <a:cxnLst>
              <a:cxn ang="0">
                <a:pos x="5748" y="246"/>
              </a:cxn>
              <a:cxn ang="0">
                <a:pos x="0" y="246"/>
              </a:cxn>
              <a:cxn ang="0">
                <a:pos x="0" y="0"/>
              </a:cxn>
              <a:cxn ang="0">
                <a:pos x="5748" y="0"/>
              </a:cxn>
              <a:cxn ang="0">
                <a:pos x="5748" y="246"/>
              </a:cxn>
              <a:cxn ang="0">
                <a:pos x="5748" y="246"/>
              </a:cxn>
            </a:cxnLst>
            <a:rect l="0" t="0" r="r" b="b"/>
            <a:pathLst>
              <a:path w="5748" h="246">
                <a:moveTo>
                  <a:pt x="5748" y="246"/>
                </a:moveTo>
                <a:lnTo>
                  <a:pt x="0" y="246"/>
                </a:lnTo>
                <a:lnTo>
                  <a:pt x="0" y="0"/>
                </a:lnTo>
                <a:lnTo>
                  <a:pt x="5748" y="0"/>
                </a:lnTo>
                <a:lnTo>
                  <a:pt x="5748" y="246"/>
                </a:lnTo>
                <a:lnTo>
                  <a:pt x="5748" y="246"/>
                </a:lnTo>
                <a:close/>
              </a:path>
            </a:pathLst>
          </a:custGeom>
          <a:gradFill rotWithShape="0">
            <a:gsLst>
              <a:gs pos="0">
                <a:schemeClr val="bg1"/>
              </a:gs>
              <a:gs pos="100000">
                <a:schemeClr val="hlink"/>
              </a:gs>
            </a:gsLst>
            <a:lin ang="18900000" scaled="1"/>
          </a:gradFill>
          <a:ln w="9525">
            <a:noFill/>
            <a:round/>
            <a:headEnd/>
            <a:tailEnd/>
          </a:ln>
        </p:spPr>
        <p:txBody>
          <a:bodyPr/>
          <a:lstStyle/>
          <a:p>
            <a:endParaRPr lang="zh-TW" altLang="en-US"/>
          </a:p>
        </p:txBody>
      </p:sp>
      <p:grpSp>
        <p:nvGrpSpPr>
          <p:cNvPr id="3" name="Group 6"/>
          <p:cNvGrpSpPr>
            <a:grpSpLocks/>
          </p:cNvGrpSpPr>
          <p:nvPr/>
        </p:nvGrpSpPr>
        <p:grpSpPr bwMode="auto">
          <a:xfrm>
            <a:off x="0" y="6019800"/>
            <a:ext cx="7848600" cy="857250"/>
            <a:chOff x="0" y="3792"/>
            <a:chExt cx="4944" cy="540"/>
          </a:xfrm>
        </p:grpSpPr>
        <p:sp>
          <p:nvSpPr>
            <p:cNvPr id="1463303" name="Freeform 7"/>
            <p:cNvSpPr>
              <a:spLocks/>
            </p:cNvSpPr>
            <p:nvPr userDrawn="1"/>
          </p:nvSpPr>
          <p:spPr bwMode="ltGray">
            <a:xfrm>
              <a:off x="1488" y="3792"/>
              <a:ext cx="3240" cy="536"/>
            </a:xfrm>
            <a:custGeom>
              <a:avLst/>
              <a:gdLst/>
              <a:ahLst/>
              <a:cxnLst>
                <a:cxn ang="0">
                  <a:pos x="3132" y="469"/>
                </a:cxn>
                <a:cxn ang="0">
                  <a:pos x="2995" y="395"/>
                </a:cxn>
                <a:cxn ang="0">
                  <a:pos x="2911" y="375"/>
                </a:cxn>
                <a:cxn ang="0">
                  <a:pos x="2678" y="228"/>
                </a:cxn>
                <a:cxn ang="0">
                  <a:pos x="2553" y="74"/>
                </a:cxn>
                <a:cxn ang="0">
                  <a:pos x="2457" y="7"/>
                </a:cxn>
                <a:cxn ang="0">
                  <a:pos x="2403" y="47"/>
                </a:cxn>
                <a:cxn ang="0">
                  <a:pos x="2289" y="74"/>
                </a:cxn>
                <a:cxn ang="0">
                  <a:pos x="2134" y="74"/>
                </a:cxn>
                <a:cxn ang="0">
                  <a:pos x="2044" y="128"/>
                </a:cxn>
                <a:cxn ang="0">
                  <a:pos x="1775" y="222"/>
                </a:cxn>
                <a:cxn ang="0">
                  <a:pos x="1602" y="181"/>
                </a:cxn>
                <a:cxn ang="0">
                  <a:pos x="1560" y="101"/>
                </a:cxn>
                <a:cxn ang="0">
                  <a:pos x="1542" y="87"/>
                </a:cxn>
                <a:cxn ang="0">
                  <a:pos x="1446" y="60"/>
                </a:cxn>
                <a:cxn ang="0">
                  <a:pos x="1375" y="74"/>
                </a:cxn>
                <a:cxn ang="0">
                  <a:pos x="1309" y="87"/>
                </a:cxn>
                <a:cxn ang="0">
                  <a:pos x="1243" y="13"/>
                </a:cxn>
                <a:cxn ang="0">
                  <a:pos x="1225" y="0"/>
                </a:cxn>
                <a:cxn ang="0">
                  <a:pos x="1189" y="0"/>
                </a:cxn>
                <a:cxn ang="0">
                  <a:pos x="1106" y="34"/>
                </a:cxn>
                <a:cxn ang="0">
                  <a:pos x="1106" y="34"/>
                </a:cxn>
                <a:cxn ang="0">
                  <a:pos x="1094" y="40"/>
                </a:cxn>
                <a:cxn ang="0">
                  <a:pos x="1070" y="54"/>
                </a:cxn>
                <a:cxn ang="0">
                  <a:pos x="1034" y="74"/>
                </a:cxn>
                <a:cxn ang="0">
                  <a:pos x="1004" y="74"/>
                </a:cxn>
                <a:cxn ang="0">
                  <a:pos x="986" y="74"/>
                </a:cxn>
                <a:cxn ang="0">
                  <a:pos x="956" y="81"/>
                </a:cxn>
                <a:cxn ang="0">
                  <a:pos x="920" y="94"/>
                </a:cxn>
                <a:cxn ang="0">
                  <a:pos x="884" y="107"/>
                </a:cxn>
                <a:cxn ang="0">
                  <a:pos x="843" y="128"/>
                </a:cxn>
                <a:cxn ang="0">
                  <a:pos x="813" y="141"/>
                </a:cxn>
                <a:cxn ang="0">
                  <a:pos x="789" y="148"/>
                </a:cxn>
                <a:cxn ang="0">
                  <a:pos x="783" y="154"/>
                </a:cxn>
                <a:cxn ang="0">
                  <a:pos x="556" y="228"/>
                </a:cxn>
                <a:cxn ang="0">
                  <a:pos x="394" y="294"/>
                </a:cxn>
                <a:cxn ang="0">
                  <a:pos x="107" y="462"/>
                </a:cxn>
                <a:cxn ang="0">
                  <a:pos x="0" y="536"/>
                </a:cxn>
                <a:cxn ang="0">
                  <a:pos x="3240" y="536"/>
                </a:cxn>
                <a:cxn ang="0">
                  <a:pos x="3132" y="469"/>
                </a:cxn>
                <a:cxn ang="0">
                  <a:pos x="3132" y="469"/>
                </a:cxn>
              </a:cxnLst>
              <a:rect l="0" t="0" r="r" b="b"/>
              <a:pathLst>
                <a:path w="3240" h="536">
                  <a:moveTo>
                    <a:pt x="3132" y="469"/>
                  </a:moveTo>
                  <a:lnTo>
                    <a:pt x="2995" y="395"/>
                  </a:lnTo>
                  <a:lnTo>
                    <a:pt x="2911" y="375"/>
                  </a:lnTo>
                  <a:lnTo>
                    <a:pt x="2678" y="228"/>
                  </a:lnTo>
                  <a:lnTo>
                    <a:pt x="2553" y="74"/>
                  </a:lnTo>
                  <a:lnTo>
                    <a:pt x="2457" y="7"/>
                  </a:lnTo>
                  <a:lnTo>
                    <a:pt x="2403" y="47"/>
                  </a:lnTo>
                  <a:lnTo>
                    <a:pt x="2289" y="74"/>
                  </a:lnTo>
                  <a:lnTo>
                    <a:pt x="2134" y="74"/>
                  </a:lnTo>
                  <a:lnTo>
                    <a:pt x="2044" y="128"/>
                  </a:lnTo>
                  <a:lnTo>
                    <a:pt x="1775" y="222"/>
                  </a:lnTo>
                  <a:lnTo>
                    <a:pt x="1602" y="181"/>
                  </a:lnTo>
                  <a:lnTo>
                    <a:pt x="1560" y="101"/>
                  </a:lnTo>
                  <a:lnTo>
                    <a:pt x="1542" y="87"/>
                  </a:lnTo>
                  <a:lnTo>
                    <a:pt x="1446" y="60"/>
                  </a:lnTo>
                  <a:lnTo>
                    <a:pt x="1375" y="74"/>
                  </a:lnTo>
                  <a:lnTo>
                    <a:pt x="1309" y="87"/>
                  </a:lnTo>
                  <a:lnTo>
                    <a:pt x="1243" y="13"/>
                  </a:lnTo>
                  <a:lnTo>
                    <a:pt x="1225" y="0"/>
                  </a:lnTo>
                  <a:lnTo>
                    <a:pt x="1189" y="0"/>
                  </a:lnTo>
                  <a:lnTo>
                    <a:pt x="1106" y="34"/>
                  </a:lnTo>
                  <a:lnTo>
                    <a:pt x="1106" y="34"/>
                  </a:lnTo>
                  <a:lnTo>
                    <a:pt x="1094" y="40"/>
                  </a:lnTo>
                  <a:lnTo>
                    <a:pt x="1070" y="54"/>
                  </a:lnTo>
                  <a:lnTo>
                    <a:pt x="1034" y="74"/>
                  </a:lnTo>
                  <a:lnTo>
                    <a:pt x="1004" y="74"/>
                  </a:lnTo>
                  <a:lnTo>
                    <a:pt x="986" y="74"/>
                  </a:lnTo>
                  <a:lnTo>
                    <a:pt x="956" y="81"/>
                  </a:lnTo>
                  <a:lnTo>
                    <a:pt x="920" y="94"/>
                  </a:lnTo>
                  <a:lnTo>
                    <a:pt x="884" y="107"/>
                  </a:lnTo>
                  <a:lnTo>
                    <a:pt x="843" y="128"/>
                  </a:lnTo>
                  <a:lnTo>
                    <a:pt x="813" y="141"/>
                  </a:lnTo>
                  <a:lnTo>
                    <a:pt x="789" y="148"/>
                  </a:lnTo>
                  <a:lnTo>
                    <a:pt x="783" y="154"/>
                  </a:lnTo>
                  <a:lnTo>
                    <a:pt x="556" y="228"/>
                  </a:lnTo>
                  <a:lnTo>
                    <a:pt x="394" y="294"/>
                  </a:lnTo>
                  <a:lnTo>
                    <a:pt x="107" y="462"/>
                  </a:lnTo>
                  <a:lnTo>
                    <a:pt x="0" y="536"/>
                  </a:lnTo>
                  <a:lnTo>
                    <a:pt x="3240" y="536"/>
                  </a:lnTo>
                  <a:lnTo>
                    <a:pt x="3132" y="469"/>
                  </a:lnTo>
                  <a:lnTo>
                    <a:pt x="3132" y="469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66667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grpSp>
          <p:nvGrpSpPr>
            <p:cNvPr id="4" name="Group 8"/>
            <p:cNvGrpSpPr>
              <a:grpSpLocks/>
            </p:cNvGrpSpPr>
            <p:nvPr userDrawn="1"/>
          </p:nvGrpSpPr>
          <p:grpSpPr bwMode="auto">
            <a:xfrm>
              <a:off x="2486" y="3792"/>
              <a:ext cx="2458" cy="540"/>
              <a:chOff x="2486" y="3792"/>
              <a:chExt cx="2458" cy="540"/>
            </a:xfrm>
          </p:grpSpPr>
          <p:sp>
            <p:nvSpPr>
              <p:cNvPr id="1463305" name="Freeform 9"/>
              <p:cNvSpPr>
                <a:spLocks/>
              </p:cNvSpPr>
              <p:nvPr userDrawn="1"/>
            </p:nvSpPr>
            <p:spPr bwMode="ltGray">
              <a:xfrm>
                <a:off x="3948" y="3799"/>
                <a:ext cx="996" cy="533"/>
              </a:xfrm>
              <a:custGeom>
                <a:avLst/>
                <a:gdLst/>
                <a:ahLst/>
                <a:cxnLst>
                  <a:cxn ang="0">
                    <a:pos x="636" y="373"/>
                  </a:cxn>
                  <a:cxn ang="0">
                    <a:pos x="495" y="370"/>
                  </a:cxn>
                  <a:cxn ang="0">
                    <a:pos x="280" y="249"/>
                  </a:cxn>
                  <a:cxn ang="0">
                    <a:pos x="127" y="66"/>
                  </a:cxn>
                  <a:cxn ang="0">
                    <a:pos x="0" y="0"/>
                  </a:cxn>
                  <a:cxn ang="0">
                    <a:pos x="22" y="26"/>
                  </a:cxn>
                  <a:cxn ang="0">
                    <a:pos x="0" y="65"/>
                  </a:cxn>
                  <a:cxn ang="0">
                    <a:pos x="30" y="119"/>
                  </a:cxn>
                  <a:cxn ang="0">
                    <a:pos x="75" y="243"/>
                  </a:cxn>
                  <a:cxn ang="0">
                    <a:pos x="45" y="422"/>
                  </a:cxn>
                  <a:cxn ang="0">
                    <a:pos x="200" y="329"/>
                  </a:cxn>
                  <a:cxn ang="0">
                    <a:pos x="612" y="533"/>
                  </a:cxn>
                  <a:cxn ang="0">
                    <a:pos x="996" y="529"/>
                  </a:cxn>
                  <a:cxn ang="0">
                    <a:pos x="828" y="473"/>
                  </a:cxn>
                  <a:cxn ang="0">
                    <a:pos x="636" y="373"/>
                  </a:cxn>
                </a:cxnLst>
                <a:rect l="0" t="0" r="r" b="b"/>
                <a:pathLst>
                  <a:path w="996" h="533">
                    <a:moveTo>
                      <a:pt x="636" y="373"/>
                    </a:moveTo>
                    <a:lnTo>
                      <a:pt x="495" y="370"/>
                    </a:lnTo>
                    <a:lnTo>
                      <a:pt x="280" y="249"/>
                    </a:lnTo>
                    <a:lnTo>
                      <a:pt x="127" y="66"/>
                    </a:lnTo>
                    <a:lnTo>
                      <a:pt x="0" y="0"/>
                    </a:lnTo>
                    <a:lnTo>
                      <a:pt x="22" y="26"/>
                    </a:lnTo>
                    <a:lnTo>
                      <a:pt x="0" y="65"/>
                    </a:lnTo>
                    <a:lnTo>
                      <a:pt x="30" y="119"/>
                    </a:lnTo>
                    <a:lnTo>
                      <a:pt x="75" y="243"/>
                    </a:lnTo>
                    <a:lnTo>
                      <a:pt x="45" y="422"/>
                    </a:lnTo>
                    <a:lnTo>
                      <a:pt x="200" y="329"/>
                    </a:lnTo>
                    <a:lnTo>
                      <a:pt x="612" y="533"/>
                    </a:lnTo>
                    <a:lnTo>
                      <a:pt x="996" y="529"/>
                    </a:lnTo>
                    <a:lnTo>
                      <a:pt x="828" y="473"/>
                    </a:lnTo>
                    <a:lnTo>
                      <a:pt x="636" y="373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463306" name="Freeform 10"/>
              <p:cNvSpPr>
                <a:spLocks/>
              </p:cNvSpPr>
              <p:nvPr userDrawn="1"/>
            </p:nvSpPr>
            <p:spPr bwMode="ltGray">
              <a:xfrm>
                <a:off x="2677" y="3792"/>
                <a:ext cx="186" cy="395"/>
              </a:xfrm>
              <a:custGeom>
                <a:avLst/>
                <a:gdLst/>
                <a:ahLst/>
                <a:cxnLst>
                  <a:cxn ang="0">
                    <a:pos x="36" y="0"/>
                  </a:cxn>
                  <a:cxn ang="0">
                    <a:pos x="54" y="18"/>
                  </a:cxn>
                  <a:cxn ang="0">
                    <a:pos x="24" y="30"/>
                  </a:cxn>
                  <a:cxn ang="0">
                    <a:pos x="18" y="66"/>
                  </a:cxn>
                  <a:cxn ang="0">
                    <a:pos x="42" y="114"/>
                  </a:cxn>
                  <a:cxn ang="0">
                    <a:pos x="48" y="162"/>
                  </a:cxn>
                  <a:cxn ang="0">
                    <a:pos x="0" y="353"/>
                  </a:cxn>
                  <a:cxn ang="0">
                    <a:pos x="54" y="233"/>
                  </a:cxn>
                  <a:cxn ang="0">
                    <a:pos x="84" y="216"/>
                  </a:cxn>
                  <a:cxn ang="0">
                    <a:pos x="126" y="126"/>
                  </a:cxn>
                  <a:cxn ang="0">
                    <a:pos x="144" y="120"/>
                  </a:cxn>
                  <a:cxn ang="0">
                    <a:pos x="144" y="90"/>
                  </a:cxn>
                  <a:cxn ang="0">
                    <a:pos x="186" y="66"/>
                  </a:cxn>
                  <a:cxn ang="0">
                    <a:pos x="162" y="60"/>
                  </a:cxn>
                  <a:cxn ang="0">
                    <a:pos x="36" y="0"/>
                  </a:cxn>
                  <a:cxn ang="0">
                    <a:pos x="36" y="0"/>
                  </a:cxn>
                </a:cxnLst>
                <a:rect l="0" t="0" r="r" b="b"/>
                <a:pathLst>
                  <a:path w="186" h="353">
                    <a:moveTo>
                      <a:pt x="36" y="0"/>
                    </a:moveTo>
                    <a:lnTo>
                      <a:pt x="54" y="18"/>
                    </a:lnTo>
                    <a:lnTo>
                      <a:pt x="24" y="30"/>
                    </a:lnTo>
                    <a:lnTo>
                      <a:pt x="18" y="66"/>
                    </a:lnTo>
                    <a:lnTo>
                      <a:pt x="42" y="114"/>
                    </a:lnTo>
                    <a:lnTo>
                      <a:pt x="48" y="162"/>
                    </a:lnTo>
                    <a:lnTo>
                      <a:pt x="0" y="353"/>
                    </a:lnTo>
                    <a:lnTo>
                      <a:pt x="54" y="233"/>
                    </a:lnTo>
                    <a:lnTo>
                      <a:pt x="84" y="216"/>
                    </a:lnTo>
                    <a:lnTo>
                      <a:pt x="126" y="126"/>
                    </a:lnTo>
                    <a:lnTo>
                      <a:pt x="144" y="120"/>
                    </a:lnTo>
                    <a:lnTo>
                      <a:pt x="144" y="90"/>
                    </a:lnTo>
                    <a:lnTo>
                      <a:pt x="186" y="66"/>
                    </a:lnTo>
                    <a:lnTo>
                      <a:pt x="162" y="60"/>
                    </a:lnTo>
                    <a:lnTo>
                      <a:pt x="36" y="0"/>
                    </a:lnTo>
                    <a:lnTo>
                      <a:pt x="36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463307" name="Freeform 11"/>
              <p:cNvSpPr>
                <a:spLocks/>
              </p:cNvSpPr>
              <p:nvPr userDrawn="1"/>
            </p:nvSpPr>
            <p:spPr bwMode="ltGray">
              <a:xfrm>
                <a:off x="3030" y="3893"/>
                <a:ext cx="378" cy="271"/>
              </a:xfrm>
              <a:custGeom>
                <a:avLst/>
                <a:gdLst/>
                <a:ahLst/>
                <a:cxnLst>
                  <a:cxn ang="0">
                    <a:pos x="18" y="0"/>
                  </a:cxn>
                  <a:cxn ang="0">
                    <a:pos x="12" y="13"/>
                  </a:cxn>
                  <a:cxn ang="0">
                    <a:pos x="0" y="40"/>
                  </a:cxn>
                  <a:cxn ang="0">
                    <a:pos x="60" y="121"/>
                  </a:cxn>
                  <a:cxn ang="0">
                    <a:pos x="310" y="271"/>
                  </a:cxn>
                  <a:cxn ang="0">
                    <a:pos x="290" y="139"/>
                  </a:cxn>
                  <a:cxn ang="0">
                    <a:pos x="378" y="76"/>
                  </a:cxn>
                  <a:cxn ang="0">
                    <a:pos x="251" y="94"/>
                  </a:cxn>
                  <a:cxn ang="0">
                    <a:pos x="90" y="54"/>
                  </a:cxn>
                  <a:cxn ang="0">
                    <a:pos x="18" y="0"/>
                  </a:cxn>
                  <a:cxn ang="0">
                    <a:pos x="18" y="0"/>
                  </a:cxn>
                </a:cxnLst>
                <a:rect l="0" t="0" r="r" b="b"/>
                <a:pathLst>
                  <a:path w="378" h="271">
                    <a:moveTo>
                      <a:pt x="18" y="0"/>
                    </a:moveTo>
                    <a:lnTo>
                      <a:pt x="12" y="13"/>
                    </a:lnTo>
                    <a:lnTo>
                      <a:pt x="0" y="40"/>
                    </a:lnTo>
                    <a:lnTo>
                      <a:pt x="60" y="121"/>
                    </a:lnTo>
                    <a:lnTo>
                      <a:pt x="310" y="271"/>
                    </a:lnTo>
                    <a:lnTo>
                      <a:pt x="290" y="139"/>
                    </a:lnTo>
                    <a:lnTo>
                      <a:pt x="378" y="76"/>
                    </a:lnTo>
                    <a:lnTo>
                      <a:pt x="251" y="94"/>
                    </a:lnTo>
                    <a:lnTo>
                      <a:pt x="90" y="54"/>
                    </a:lnTo>
                    <a:lnTo>
                      <a:pt x="18" y="0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463308" name="Freeform 12"/>
              <p:cNvSpPr>
                <a:spLocks/>
              </p:cNvSpPr>
              <p:nvPr userDrawn="1"/>
            </p:nvSpPr>
            <p:spPr bwMode="ltGray">
              <a:xfrm>
                <a:off x="3628" y="3866"/>
                <a:ext cx="155" cy="74"/>
              </a:xfrm>
              <a:custGeom>
                <a:avLst/>
                <a:gdLst/>
                <a:ahLst/>
                <a:cxnLst>
                  <a:cxn ang="0">
                    <a:pos x="114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6" y="6"/>
                  </a:cxn>
                  <a:cxn ang="0">
                    <a:pos x="6" y="18"/>
                  </a:cxn>
                  <a:cxn ang="0">
                    <a:pos x="0" y="24"/>
                  </a:cxn>
                  <a:cxn ang="0">
                    <a:pos x="78" y="60"/>
                  </a:cxn>
                  <a:cxn ang="0">
                    <a:pos x="96" y="42"/>
                  </a:cxn>
                  <a:cxn ang="0">
                    <a:pos x="155" y="66"/>
                  </a:cxn>
                  <a:cxn ang="0">
                    <a:pos x="126" y="24"/>
                  </a:cxn>
                  <a:cxn ang="0">
                    <a:pos x="149" y="0"/>
                  </a:cxn>
                  <a:cxn ang="0">
                    <a:pos x="114" y="0"/>
                  </a:cxn>
                  <a:cxn ang="0">
                    <a:pos x="114" y="0"/>
                  </a:cxn>
                </a:cxnLst>
                <a:rect l="0" t="0" r="r" b="b"/>
                <a:pathLst>
                  <a:path w="155" h="66">
                    <a:moveTo>
                      <a:pt x="114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6" y="6"/>
                    </a:lnTo>
                    <a:lnTo>
                      <a:pt x="6" y="18"/>
                    </a:lnTo>
                    <a:lnTo>
                      <a:pt x="0" y="24"/>
                    </a:lnTo>
                    <a:lnTo>
                      <a:pt x="78" y="60"/>
                    </a:lnTo>
                    <a:lnTo>
                      <a:pt x="96" y="42"/>
                    </a:lnTo>
                    <a:lnTo>
                      <a:pt x="155" y="66"/>
                    </a:lnTo>
                    <a:lnTo>
                      <a:pt x="126" y="24"/>
                    </a:lnTo>
                    <a:lnTo>
                      <a:pt x="149" y="0"/>
                    </a:lnTo>
                    <a:lnTo>
                      <a:pt x="114" y="0"/>
                    </a:lnTo>
                    <a:lnTo>
                      <a:pt x="114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463309" name="Freeform 13"/>
              <p:cNvSpPr>
                <a:spLocks/>
              </p:cNvSpPr>
              <p:nvPr userDrawn="1"/>
            </p:nvSpPr>
            <p:spPr bwMode="ltGray">
              <a:xfrm>
                <a:off x="2486" y="3859"/>
                <a:ext cx="42" cy="81"/>
              </a:xfrm>
              <a:custGeom>
                <a:avLst/>
                <a:gdLst/>
                <a:ahLst/>
                <a:cxnLst>
                  <a:cxn ang="0">
                    <a:pos x="6" y="36"/>
                  </a:cxn>
                  <a:cxn ang="0">
                    <a:pos x="0" y="18"/>
                  </a:cxn>
                  <a:cxn ang="0">
                    <a:pos x="12" y="6"/>
                  </a:cxn>
                  <a:cxn ang="0">
                    <a:pos x="0" y="6"/>
                  </a:cxn>
                  <a:cxn ang="0">
                    <a:pos x="12" y="6"/>
                  </a:cxn>
                  <a:cxn ang="0">
                    <a:pos x="24" y="6"/>
                  </a:cxn>
                  <a:cxn ang="0">
                    <a:pos x="36" y="6"/>
                  </a:cxn>
                  <a:cxn ang="0">
                    <a:pos x="42" y="0"/>
                  </a:cxn>
                  <a:cxn ang="0">
                    <a:pos x="30" y="18"/>
                  </a:cxn>
                  <a:cxn ang="0">
                    <a:pos x="42" y="48"/>
                  </a:cxn>
                  <a:cxn ang="0">
                    <a:pos x="12" y="72"/>
                  </a:cxn>
                  <a:cxn ang="0">
                    <a:pos x="6" y="36"/>
                  </a:cxn>
                  <a:cxn ang="0">
                    <a:pos x="6" y="36"/>
                  </a:cxn>
                </a:cxnLst>
                <a:rect l="0" t="0" r="r" b="b"/>
                <a:pathLst>
                  <a:path w="42" h="72">
                    <a:moveTo>
                      <a:pt x="6" y="36"/>
                    </a:moveTo>
                    <a:lnTo>
                      <a:pt x="0" y="18"/>
                    </a:lnTo>
                    <a:lnTo>
                      <a:pt x="12" y="6"/>
                    </a:lnTo>
                    <a:lnTo>
                      <a:pt x="0" y="6"/>
                    </a:lnTo>
                    <a:lnTo>
                      <a:pt x="12" y="6"/>
                    </a:lnTo>
                    <a:lnTo>
                      <a:pt x="24" y="6"/>
                    </a:lnTo>
                    <a:lnTo>
                      <a:pt x="36" y="6"/>
                    </a:lnTo>
                    <a:lnTo>
                      <a:pt x="42" y="0"/>
                    </a:lnTo>
                    <a:lnTo>
                      <a:pt x="30" y="18"/>
                    </a:lnTo>
                    <a:lnTo>
                      <a:pt x="42" y="48"/>
                    </a:lnTo>
                    <a:lnTo>
                      <a:pt x="12" y="72"/>
                    </a:lnTo>
                    <a:lnTo>
                      <a:pt x="6" y="36"/>
                    </a:lnTo>
                    <a:lnTo>
                      <a:pt x="6" y="36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</p:grpSp>
        <p:sp>
          <p:nvSpPr>
            <p:cNvPr id="1463310" name="Freeform 14"/>
            <p:cNvSpPr>
              <a:spLocks/>
            </p:cNvSpPr>
            <p:nvPr userDrawn="1"/>
          </p:nvSpPr>
          <p:spPr bwMode="ltGray">
            <a:xfrm>
              <a:off x="0" y="3792"/>
              <a:ext cx="3976" cy="535"/>
            </a:xfrm>
            <a:custGeom>
              <a:avLst/>
              <a:gdLst/>
              <a:ahLst/>
              <a:cxnLst>
                <a:cxn ang="0">
                  <a:pos x="3976" y="527"/>
                </a:cxn>
                <a:cxn ang="0">
                  <a:pos x="3970" y="527"/>
                </a:cxn>
                <a:cxn ang="0">
                  <a:pos x="3844" y="509"/>
                </a:cxn>
                <a:cxn ang="0">
                  <a:pos x="2487" y="305"/>
                </a:cxn>
                <a:cxn ang="0">
                  <a:pos x="2039" y="36"/>
                </a:cxn>
                <a:cxn ang="0">
                  <a:pos x="1907" y="24"/>
                </a:cxn>
                <a:cxn ang="0">
                  <a:pos x="1883" y="54"/>
                </a:cxn>
                <a:cxn ang="0">
                  <a:pos x="1859" y="54"/>
                </a:cxn>
                <a:cxn ang="0">
                  <a:pos x="1830" y="30"/>
                </a:cxn>
                <a:cxn ang="0">
                  <a:pos x="1704" y="102"/>
                </a:cxn>
                <a:cxn ang="0">
                  <a:pos x="1608" y="126"/>
                </a:cxn>
                <a:cxn ang="0">
                  <a:pos x="1561" y="132"/>
                </a:cxn>
                <a:cxn ang="0">
                  <a:pos x="1495" y="102"/>
                </a:cxn>
                <a:cxn ang="0">
                  <a:pos x="1357" y="126"/>
                </a:cxn>
                <a:cxn ang="0">
                  <a:pos x="1285" y="24"/>
                </a:cxn>
                <a:cxn ang="0">
                  <a:pos x="1280" y="18"/>
                </a:cxn>
                <a:cxn ang="0">
                  <a:pos x="1262" y="12"/>
                </a:cxn>
                <a:cxn ang="0">
                  <a:pos x="1238" y="6"/>
                </a:cxn>
                <a:cxn ang="0">
                  <a:pos x="1220" y="0"/>
                </a:cxn>
                <a:cxn ang="0">
                  <a:pos x="1196" y="0"/>
                </a:cxn>
                <a:cxn ang="0">
                  <a:pos x="1166" y="0"/>
                </a:cxn>
                <a:cxn ang="0">
                  <a:pos x="1142" y="0"/>
                </a:cxn>
                <a:cxn ang="0">
                  <a:pos x="1136" y="0"/>
                </a:cxn>
                <a:cxn ang="0">
                  <a:pos x="1130" y="0"/>
                </a:cxn>
                <a:cxn ang="0">
                  <a:pos x="1124" y="6"/>
                </a:cxn>
                <a:cxn ang="0">
                  <a:pos x="1118" y="12"/>
                </a:cxn>
                <a:cxn ang="0">
                  <a:pos x="1100" y="18"/>
                </a:cxn>
                <a:cxn ang="0">
                  <a:pos x="1088" y="18"/>
                </a:cxn>
                <a:cxn ang="0">
                  <a:pos x="1070" y="24"/>
                </a:cxn>
                <a:cxn ang="0">
                  <a:pos x="1052" y="30"/>
                </a:cxn>
                <a:cxn ang="0">
                  <a:pos x="1034" y="36"/>
                </a:cxn>
                <a:cxn ang="0">
                  <a:pos x="1028" y="42"/>
                </a:cxn>
                <a:cxn ang="0">
                  <a:pos x="969" y="60"/>
                </a:cxn>
                <a:cxn ang="0">
                  <a:pos x="921" y="72"/>
                </a:cxn>
                <a:cxn ang="0">
                  <a:pos x="855" y="48"/>
                </a:cxn>
                <a:cxn ang="0">
                  <a:pos x="825" y="48"/>
                </a:cxn>
                <a:cxn ang="0">
                  <a:pos x="759" y="72"/>
                </a:cxn>
                <a:cxn ang="0">
                  <a:pos x="735" y="72"/>
                </a:cxn>
                <a:cxn ang="0">
                  <a:pos x="706" y="60"/>
                </a:cxn>
                <a:cxn ang="0">
                  <a:pos x="640" y="60"/>
                </a:cxn>
                <a:cxn ang="0">
                  <a:pos x="544" y="72"/>
                </a:cxn>
                <a:cxn ang="0">
                  <a:pos x="389" y="18"/>
                </a:cxn>
                <a:cxn ang="0">
                  <a:pos x="323" y="60"/>
                </a:cxn>
                <a:cxn ang="0">
                  <a:pos x="317" y="60"/>
                </a:cxn>
                <a:cxn ang="0">
                  <a:pos x="305" y="72"/>
                </a:cxn>
                <a:cxn ang="0">
                  <a:pos x="287" y="78"/>
                </a:cxn>
                <a:cxn ang="0">
                  <a:pos x="263" y="90"/>
                </a:cxn>
                <a:cxn ang="0">
                  <a:pos x="203" y="120"/>
                </a:cxn>
                <a:cxn ang="0">
                  <a:pos x="149" y="150"/>
                </a:cxn>
                <a:cxn ang="0">
                  <a:pos x="78" y="168"/>
                </a:cxn>
                <a:cxn ang="0">
                  <a:pos x="0" y="180"/>
                </a:cxn>
                <a:cxn ang="0">
                  <a:pos x="0" y="527"/>
                </a:cxn>
                <a:cxn ang="0">
                  <a:pos x="1010" y="527"/>
                </a:cxn>
                <a:cxn ang="0">
                  <a:pos x="3725" y="527"/>
                </a:cxn>
                <a:cxn ang="0">
                  <a:pos x="3976" y="527"/>
                </a:cxn>
                <a:cxn ang="0">
                  <a:pos x="3976" y="527"/>
                </a:cxn>
              </a:cxnLst>
              <a:rect l="0" t="0" r="r" b="b"/>
              <a:pathLst>
                <a:path w="3976" h="527">
                  <a:moveTo>
                    <a:pt x="3976" y="527"/>
                  </a:moveTo>
                  <a:lnTo>
                    <a:pt x="3970" y="527"/>
                  </a:lnTo>
                  <a:lnTo>
                    <a:pt x="3844" y="509"/>
                  </a:lnTo>
                  <a:lnTo>
                    <a:pt x="2487" y="305"/>
                  </a:lnTo>
                  <a:lnTo>
                    <a:pt x="2039" y="36"/>
                  </a:lnTo>
                  <a:lnTo>
                    <a:pt x="1907" y="24"/>
                  </a:lnTo>
                  <a:lnTo>
                    <a:pt x="1883" y="54"/>
                  </a:lnTo>
                  <a:lnTo>
                    <a:pt x="1859" y="54"/>
                  </a:lnTo>
                  <a:lnTo>
                    <a:pt x="1830" y="30"/>
                  </a:lnTo>
                  <a:lnTo>
                    <a:pt x="1704" y="102"/>
                  </a:lnTo>
                  <a:lnTo>
                    <a:pt x="1608" y="126"/>
                  </a:lnTo>
                  <a:lnTo>
                    <a:pt x="1561" y="132"/>
                  </a:lnTo>
                  <a:lnTo>
                    <a:pt x="1495" y="102"/>
                  </a:lnTo>
                  <a:lnTo>
                    <a:pt x="1357" y="126"/>
                  </a:lnTo>
                  <a:lnTo>
                    <a:pt x="1285" y="24"/>
                  </a:lnTo>
                  <a:lnTo>
                    <a:pt x="1280" y="18"/>
                  </a:lnTo>
                  <a:lnTo>
                    <a:pt x="1262" y="12"/>
                  </a:lnTo>
                  <a:lnTo>
                    <a:pt x="1238" y="6"/>
                  </a:lnTo>
                  <a:lnTo>
                    <a:pt x="1220" y="0"/>
                  </a:lnTo>
                  <a:lnTo>
                    <a:pt x="1196" y="0"/>
                  </a:lnTo>
                  <a:lnTo>
                    <a:pt x="1166" y="0"/>
                  </a:lnTo>
                  <a:lnTo>
                    <a:pt x="1142" y="0"/>
                  </a:lnTo>
                  <a:lnTo>
                    <a:pt x="1136" y="0"/>
                  </a:lnTo>
                  <a:lnTo>
                    <a:pt x="1130" y="0"/>
                  </a:lnTo>
                  <a:lnTo>
                    <a:pt x="1124" y="6"/>
                  </a:lnTo>
                  <a:lnTo>
                    <a:pt x="1118" y="12"/>
                  </a:lnTo>
                  <a:lnTo>
                    <a:pt x="1100" y="18"/>
                  </a:lnTo>
                  <a:lnTo>
                    <a:pt x="1088" y="18"/>
                  </a:lnTo>
                  <a:lnTo>
                    <a:pt x="1070" y="24"/>
                  </a:lnTo>
                  <a:lnTo>
                    <a:pt x="1052" y="30"/>
                  </a:lnTo>
                  <a:lnTo>
                    <a:pt x="1034" y="36"/>
                  </a:lnTo>
                  <a:lnTo>
                    <a:pt x="1028" y="42"/>
                  </a:lnTo>
                  <a:lnTo>
                    <a:pt x="969" y="60"/>
                  </a:lnTo>
                  <a:lnTo>
                    <a:pt x="921" y="72"/>
                  </a:lnTo>
                  <a:lnTo>
                    <a:pt x="855" y="48"/>
                  </a:lnTo>
                  <a:lnTo>
                    <a:pt x="825" y="48"/>
                  </a:lnTo>
                  <a:lnTo>
                    <a:pt x="759" y="72"/>
                  </a:lnTo>
                  <a:lnTo>
                    <a:pt x="735" y="72"/>
                  </a:lnTo>
                  <a:lnTo>
                    <a:pt x="706" y="60"/>
                  </a:lnTo>
                  <a:lnTo>
                    <a:pt x="640" y="60"/>
                  </a:lnTo>
                  <a:lnTo>
                    <a:pt x="544" y="72"/>
                  </a:lnTo>
                  <a:lnTo>
                    <a:pt x="389" y="18"/>
                  </a:lnTo>
                  <a:lnTo>
                    <a:pt x="323" y="60"/>
                  </a:lnTo>
                  <a:lnTo>
                    <a:pt x="317" y="60"/>
                  </a:lnTo>
                  <a:lnTo>
                    <a:pt x="305" y="72"/>
                  </a:lnTo>
                  <a:lnTo>
                    <a:pt x="287" y="78"/>
                  </a:lnTo>
                  <a:lnTo>
                    <a:pt x="263" y="90"/>
                  </a:lnTo>
                  <a:lnTo>
                    <a:pt x="203" y="120"/>
                  </a:lnTo>
                  <a:lnTo>
                    <a:pt x="149" y="150"/>
                  </a:lnTo>
                  <a:lnTo>
                    <a:pt x="78" y="168"/>
                  </a:lnTo>
                  <a:lnTo>
                    <a:pt x="0" y="180"/>
                  </a:lnTo>
                  <a:lnTo>
                    <a:pt x="0" y="527"/>
                  </a:lnTo>
                  <a:lnTo>
                    <a:pt x="1010" y="527"/>
                  </a:lnTo>
                  <a:lnTo>
                    <a:pt x="3725" y="527"/>
                  </a:lnTo>
                  <a:lnTo>
                    <a:pt x="3976" y="527"/>
                  </a:lnTo>
                  <a:lnTo>
                    <a:pt x="3976" y="527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75686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</p:grpSp>
      <p:grpSp>
        <p:nvGrpSpPr>
          <p:cNvPr id="5" name="Group 15"/>
          <p:cNvGrpSpPr>
            <a:grpSpLocks/>
          </p:cNvGrpSpPr>
          <p:nvPr/>
        </p:nvGrpSpPr>
        <p:grpSpPr bwMode="auto">
          <a:xfrm>
            <a:off x="627063" y="6021388"/>
            <a:ext cx="5684837" cy="849312"/>
            <a:chOff x="395" y="3793"/>
            <a:chExt cx="3581" cy="535"/>
          </a:xfrm>
        </p:grpSpPr>
        <p:sp>
          <p:nvSpPr>
            <p:cNvPr id="1463312" name="Freeform 16"/>
            <p:cNvSpPr>
              <a:spLocks/>
            </p:cNvSpPr>
            <p:nvPr/>
          </p:nvSpPr>
          <p:spPr bwMode="auto">
            <a:xfrm>
              <a:off x="1196" y="3793"/>
              <a:ext cx="365" cy="291"/>
            </a:xfrm>
            <a:custGeom>
              <a:avLst/>
              <a:gdLst/>
              <a:ahLst/>
              <a:cxnLst>
                <a:cxn ang="0">
                  <a:pos x="24" y="24"/>
                </a:cxn>
                <a:cxn ang="0">
                  <a:pos x="0" y="60"/>
                </a:cxn>
                <a:cxn ang="0">
                  <a:pos x="66" y="108"/>
                </a:cxn>
                <a:cxn ang="0">
                  <a:pos x="143" y="180"/>
                </a:cxn>
                <a:cxn ang="0">
                  <a:pos x="191" y="168"/>
                </a:cxn>
                <a:cxn ang="0">
                  <a:pos x="341" y="287"/>
                </a:cxn>
                <a:cxn ang="0">
                  <a:pos x="305" y="174"/>
                </a:cxn>
                <a:cxn ang="0">
                  <a:pos x="365" y="132"/>
                </a:cxn>
                <a:cxn ang="0">
                  <a:pos x="359" y="126"/>
                </a:cxn>
                <a:cxn ang="0">
                  <a:pos x="335" y="114"/>
                </a:cxn>
                <a:cxn ang="0">
                  <a:pos x="299" y="90"/>
                </a:cxn>
                <a:cxn ang="0">
                  <a:pos x="257" y="72"/>
                </a:cxn>
                <a:cxn ang="0">
                  <a:pos x="215" y="54"/>
                </a:cxn>
                <a:cxn ang="0">
                  <a:pos x="173" y="36"/>
                </a:cxn>
                <a:cxn ang="0">
                  <a:pos x="143" y="24"/>
                </a:cxn>
                <a:cxn ang="0">
                  <a:pos x="131" y="18"/>
                </a:cxn>
                <a:cxn ang="0">
                  <a:pos x="107" y="18"/>
                </a:cxn>
                <a:cxn ang="0">
                  <a:pos x="95" y="18"/>
                </a:cxn>
                <a:cxn ang="0">
                  <a:pos x="72" y="12"/>
                </a:cxn>
                <a:cxn ang="0">
                  <a:pos x="66" y="12"/>
                </a:cxn>
                <a:cxn ang="0">
                  <a:pos x="54" y="6"/>
                </a:cxn>
                <a:cxn ang="0">
                  <a:pos x="42" y="0"/>
                </a:cxn>
                <a:cxn ang="0">
                  <a:pos x="30" y="0"/>
                </a:cxn>
                <a:cxn ang="0">
                  <a:pos x="24" y="24"/>
                </a:cxn>
                <a:cxn ang="0">
                  <a:pos x="24" y="24"/>
                </a:cxn>
              </a:cxnLst>
              <a:rect l="0" t="0" r="r" b="b"/>
              <a:pathLst>
                <a:path w="365" h="287">
                  <a:moveTo>
                    <a:pt x="24" y="24"/>
                  </a:moveTo>
                  <a:lnTo>
                    <a:pt x="0" y="60"/>
                  </a:lnTo>
                  <a:lnTo>
                    <a:pt x="66" y="108"/>
                  </a:lnTo>
                  <a:lnTo>
                    <a:pt x="143" y="180"/>
                  </a:lnTo>
                  <a:lnTo>
                    <a:pt x="191" y="168"/>
                  </a:lnTo>
                  <a:lnTo>
                    <a:pt x="341" y="287"/>
                  </a:lnTo>
                  <a:lnTo>
                    <a:pt x="305" y="174"/>
                  </a:lnTo>
                  <a:lnTo>
                    <a:pt x="365" y="132"/>
                  </a:lnTo>
                  <a:lnTo>
                    <a:pt x="359" y="126"/>
                  </a:lnTo>
                  <a:lnTo>
                    <a:pt x="335" y="114"/>
                  </a:lnTo>
                  <a:lnTo>
                    <a:pt x="299" y="90"/>
                  </a:lnTo>
                  <a:lnTo>
                    <a:pt x="257" y="72"/>
                  </a:lnTo>
                  <a:lnTo>
                    <a:pt x="215" y="54"/>
                  </a:lnTo>
                  <a:lnTo>
                    <a:pt x="173" y="36"/>
                  </a:lnTo>
                  <a:lnTo>
                    <a:pt x="143" y="24"/>
                  </a:lnTo>
                  <a:lnTo>
                    <a:pt x="131" y="18"/>
                  </a:lnTo>
                  <a:lnTo>
                    <a:pt x="107" y="18"/>
                  </a:lnTo>
                  <a:lnTo>
                    <a:pt x="95" y="18"/>
                  </a:lnTo>
                  <a:lnTo>
                    <a:pt x="72" y="12"/>
                  </a:lnTo>
                  <a:lnTo>
                    <a:pt x="66" y="12"/>
                  </a:lnTo>
                  <a:lnTo>
                    <a:pt x="54" y="6"/>
                  </a:lnTo>
                  <a:lnTo>
                    <a:pt x="42" y="0"/>
                  </a:lnTo>
                  <a:lnTo>
                    <a:pt x="30" y="0"/>
                  </a:lnTo>
                  <a:lnTo>
                    <a:pt x="24" y="24"/>
                  </a:lnTo>
                  <a:lnTo>
                    <a:pt x="24" y="24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463313" name="Freeform 17"/>
            <p:cNvSpPr>
              <a:spLocks/>
            </p:cNvSpPr>
            <p:nvPr/>
          </p:nvSpPr>
          <p:spPr bwMode="auto">
            <a:xfrm>
              <a:off x="1943" y="3829"/>
              <a:ext cx="2033" cy="499"/>
            </a:xfrm>
            <a:custGeom>
              <a:avLst/>
              <a:gdLst/>
              <a:ahLst/>
              <a:cxnLst>
                <a:cxn ang="0">
                  <a:pos x="186" y="18"/>
                </a:cxn>
                <a:cxn ang="0">
                  <a:pos x="138" y="6"/>
                </a:cxn>
                <a:cxn ang="0">
                  <a:pos x="96" y="0"/>
                </a:cxn>
                <a:cxn ang="0">
                  <a:pos x="36" y="0"/>
                </a:cxn>
                <a:cxn ang="0">
                  <a:pos x="12" y="25"/>
                </a:cxn>
                <a:cxn ang="0">
                  <a:pos x="0" y="128"/>
                </a:cxn>
                <a:cxn ang="0">
                  <a:pos x="60" y="104"/>
                </a:cxn>
                <a:cxn ang="0">
                  <a:pos x="90" y="134"/>
                </a:cxn>
                <a:cxn ang="0">
                  <a:pos x="150" y="153"/>
                </a:cxn>
                <a:cxn ang="0">
                  <a:pos x="209" y="273"/>
                </a:cxn>
                <a:cxn ang="0">
                  <a:pos x="401" y="359"/>
                </a:cxn>
                <a:cxn ang="0">
                  <a:pos x="777" y="359"/>
                </a:cxn>
                <a:cxn ang="0">
                  <a:pos x="2033" y="499"/>
                </a:cxn>
                <a:cxn ang="0">
                  <a:pos x="2033" y="499"/>
                </a:cxn>
                <a:cxn ang="0">
                  <a:pos x="1991" y="493"/>
                </a:cxn>
                <a:cxn ang="0">
                  <a:pos x="676" y="243"/>
                </a:cxn>
                <a:cxn ang="0">
                  <a:pos x="514" y="159"/>
                </a:cxn>
                <a:cxn ang="0">
                  <a:pos x="425" y="110"/>
                </a:cxn>
                <a:cxn ang="0">
                  <a:pos x="365" y="92"/>
                </a:cxn>
                <a:cxn ang="0">
                  <a:pos x="281" y="61"/>
                </a:cxn>
                <a:cxn ang="0">
                  <a:pos x="186" y="18"/>
                </a:cxn>
                <a:cxn ang="0">
                  <a:pos x="186" y="18"/>
                </a:cxn>
              </a:cxnLst>
              <a:rect l="0" t="0" r="r" b="b"/>
              <a:pathLst>
                <a:path w="2033" h="499">
                  <a:moveTo>
                    <a:pt x="186" y="18"/>
                  </a:moveTo>
                  <a:lnTo>
                    <a:pt x="138" y="6"/>
                  </a:lnTo>
                  <a:lnTo>
                    <a:pt x="96" y="0"/>
                  </a:lnTo>
                  <a:lnTo>
                    <a:pt x="36" y="0"/>
                  </a:lnTo>
                  <a:lnTo>
                    <a:pt x="12" y="25"/>
                  </a:lnTo>
                  <a:lnTo>
                    <a:pt x="0" y="128"/>
                  </a:lnTo>
                  <a:lnTo>
                    <a:pt x="60" y="104"/>
                  </a:lnTo>
                  <a:lnTo>
                    <a:pt x="90" y="134"/>
                  </a:lnTo>
                  <a:lnTo>
                    <a:pt x="150" y="153"/>
                  </a:lnTo>
                  <a:lnTo>
                    <a:pt x="209" y="273"/>
                  </a:lnTo>
                  <a:lnTo>
                    <a:pt x="401" y="359"/>
                  </a:lnTo>
                  <a:lnTo>
                    <a:pt x="777" y="359"/>
                  </a:lnTo>
                  <a:lnTo>
                    <a:pt x="2033" y="499"/>
                  </a:lnTo>
                  <a:lnTo>
                    <a:pt x="2033" y="499"/>
                  </a:lnTo>
                  <a:lnTo>
                    <a:pt x="1991" y="493"/>
                  </a:lnTo>
                  <a:lnTo>
                    <a:pt x="676" y="243"/>
                  </a:lnTo>
                  <a:lnTo>
                    <a:pt x="514" y="159"/>
                  </a:lnTo>
                  <a:lnTo>
                    <a:pt x="425" y="110"/>
                  </a:lnTo>
                  <a:lnTo>
                    <a:pt x="365" y="92"/>
                  </a:lnTo>
                  <a:lnTo>
                    <a:pt x="281" y="61"/>
                  </a:lnTo>
                  <a:lnTo>
                    <a:pt x="186" y="18"/>
                  </a:lnTo>
                  <a:lnTo>
                    <a:pt x="186" y="18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463314" name="Freeform 18"/>
            <p:cNvSpPr>
              <a:spLocks/>
            </p:cNvSpPr>
            <p:nvPr/>
          </p:nvSpPr>
          <p:spPr bwMode="auto">
            <a:xfrm>
              <a:off x="1830" y="3823"/>
              <a:ext cx="71" cy="61"/>
            </a:xfrm>
            <a:custGeom>
              <a:avLst/>
              <a:gdLst/>
              <a:ahLst/>
              <a:cxnLst>
                <a:cxn ang="0">
                  <a:pos x="0" y="18"/>
                </a:cxn>
                <a:cxn ang="0">
                  <a:pos x="6" y="18"/>
                </a:cxn>
                <a:cxn ang="0">
                  <a:pos x="12" y="12"/>
                </a:cxn>
                <a:cxn ang="0">
                  <a:pos x="6" y="6"/>
                </a:cxn>
                <a:cxn ang="0">
                  <a:pos x="0" y="0"/>
                </a:cxn>
                <a:cxn ang="0">
                  <a:pos x="29" y="18"/>
                </a:cxn>
                <a:cxn ang="0">
                  <a:pos x="53" y="18"/>
                </a:cxn>
                <a:cxn ang="0">
                  <a:pos x="59" y="30"/>
                </a:cxn>
                <a:cxn ang="0">
                  <a:pos x="65" y="42"/>
                </a:cxn>
                <a:cxn ang="0">
                  <a:pos x="71" y="54"/>
                </a:cxn>
                <a:cxn ang="0">
                  <a:pos x="71" y="60"/>
                </a:cxn>
                <a:cxn ang="0">
                  <a:pos x="59" y="54"/>
                </a:cxn>
                <a:cxn ang="0">
                  <a:pos x="47" y="42"/>
                </a:cxn>
                <a:cxn ang="0">
                  <a:pos x="23" y="30"/>
                </a:cxn>
                <a:cxn ang="0">
                  <a:pos x="23" y="36"/>
                </a:cxn>
                <a:cxn ang="0">
                  <a:pos x="18" y="42"/>
                </a:cxn>
                <a:cxn ang="0">
                  <a:pos x="12" y="48"/>
                </a:cxn>
                <a:cxn ang="0">
                  <a:pos x="6" y="48"/>
                </a:cxn>
                <a:cxn ang="0">
                  <a:pos x="6" y="48"/>
                </a:cxn>
                <a:cxn ang="0">
                  <a:pos x="6" y="36"/>
                </a:cxn>
                <a:cxn ang="0">
                  <a:pos x="0" y="18"/>
                </a:cxn>
                <a:cxn ang="0">
                  <a:pos x="0" y="18"/>
                </a:cxn>
              </a:cxnLst>
              <a:rect l="0" t="0" r="r" b="b"/>
              <a:pathLst>
                <a:path w="71" h="60">
                  <a:moveTo>
                    <a:pt x="0" y="18"/>
                  </a:moveTo>
                  <a:lnTo>
                    <a:pt x="6" y="18"/>
                  </a:lnTo>
                  <a:lnTo>
                    <a:pt x="12" y="12"/>
                  </a:lnTo>
                  <a:lnTo>
                    <a:pt x="6" y="6"/>
                  </a:lnTo>
                  <a:lnTo>
                    <a:pt x="0" y="0"/>
                  </a:lnTo>
                  <a:lnTo>
                    <a:pt x="29" y="18"/>
                  </a:lnTo>
                  <a:lnTo>
                    <a:pt x="53" y="18"/>
                  </a:lnTo>
                  <a:lnTo>
                    <a:pt x="59" y="30"/>
                  </a:lnTo>
                  <a:lnTo>
                    <a:pt x="65" y="42"/>
                  </a:lnTo>
                  <a:lnTo>
                    <a:pt x="71" y="54"/>
                  </a:lnTo>
                  <a:lnTo>
                    <a:pt x="71" y="60"/>
                  </a:lnTo>
                  <a:lnTo>
                    <a:pt x="59" y="54"/>
                  </a:lnTo>
                  <a:lnTo>
                    <a:pt x="47" y="42"/>
                  </a:lnTo>
                  <a:lnTo>
                    <a:pt x="23" y="30"/>
                  </a:lnTo>
                  <a:lnTo>
                    <a:pt x="23" y="36"/>
                  </a:lnTo>
                  <a:lnTo>
                    <a:pt x="18" y="42"/>
                  </a:lnTo>
                  <a:lnTo>
                    <a:pt x="12" y="48"/>
                  </a:lnTo>
                  <a:lnTo>
                    <a:pt x="6" y="48"/>
                  </a:lnTo>
                  <a:lnTo>
                    <a:pt x="6" y="48"/>
                  </a:lnTo>
                  <a:lnTo>
                    <a:pt x="6" y="36"/>
                  </a:lnTo>
                  <a:lnTo>
                    <a:pt x="0" y="18"/>
                  </a:lnTo>
                  <a:lnTo>
                    <a:pt x="0" y="18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463315" name="Freeform 19"/>
            <p:cNvSpPr>
              <a:spLocks/>
            </p:cNvSpPr>
            <p:nvPr/>
          </p:nvSpPr>
          <p:spPr bwMode="auto">
            <a:xfrm>
              <a:off x="855" y="3842"/>
              <a:ext cx="161" cy="164"/>
            </a:xfrm>
            <a:custGeom>
              <a:avLst/>
              <a:gdLst/>
              <a:ahLst/>
              <a:cxnLst>
                <a:cxn ang="0">
                  <a:pos x="30" y="0"/>
                </a:cxn>
                <a:cxn ang="0">
                  <a:pos x="48" y="6"/>
                </a:cxn>
                <a:cxn ang="0">
                  <a:pos x="72" y="6"/>
                </a:cxn>
                <a:cxn ang="0">
                  <a:pos x="114" y="12"/>
                </a:cxn>
                <a:cxn ang="0">
                  <a:pos x="96" y="54"/>
                </a:cxn>
                <a:cxn ang="0">
                  <a:pos x="96" y="60"/>
                </a:cxn>
                <a:cxn ang="0">
                  <a:pos x="102" y="72"/>
                </a:cxn>
                <a:cxn ang="0">
                  <a:pos x="108" y="84"/>
                </a:cxn>
                <a:cxn ang="0">
                  <a:pos x="120" y="96"/>
                </a:cxn>
                <a:cxn ang="0">
                  <a:pos x="143" y="114"/>
                </a:cxn>
                <a:cxn ang="0">
                  <a:pos x="155" y="138"/>
                </a:cxn>
                <a:cxn ang="0">
                  <a:pos x="161" y="156"/>
                </a:cxn>
                <a:cxn ang="0">
                  <a:pos x="161" y="162"/>
                </a:cxn>
                <a:cxn ang="0">
                  <a:pos x="96" y="102"/>
                </a:cxn>
                <a:cxn ang="0">
                  <a:pos x="30" y="54"/>
                </a:cxn>
                <a:cxn ang="0">
                  <a:pos x="0" y="0"/>
                </a:cxn>
                <a:cxn ang="0">
                  <a:pos x="30" y="0"/>
                </a:cxn>
                <a:cxn ang="0">
                  <a:pos x="30" y="0"/>
                </a:cxn>
              </a:cxnLst>
              <a:rect l="0" t="0" r="r" b="b"/>
              <a:pathLst>
                <a:path w="161" h="162">
                  <a:moveTo>
                    <a:pt x="30" y="0"/>
                  </a:moveTo>
                  <a:lnTo>
                    <a:pt x="48" y="6"/>
                  </a:lnTo>
                  <a:lnTo>
                    <a:pt x="72" y="6"/>
                  </a:lnTo>
                  <a:lnTo>
                    <a:pt x="114" y="12"/>
                  </a:lnTo>
                  <a:lnTo>
                    <a:pt x="96" y="54"/>
                  </a:lnTo>
                  <a:lnTo>
                    <a:pt x="96" y="60"/>
                  </a:lnTo>
                  <a:lnTo>
                    <a:pt x="102" y="72"/>
                  </a:lnTo>
                  <a:lnTo>
                    <a:pt x="108" y="84"/>
                  </a:lnTo>
                  <a:lnTo>
                    <a:pt x="120" y="96"/>
                  </a:lnTo>
                  <a:lnTo>
                    <a:pt x="143" y="114"/>
                  </a:lnTo>
                  <a:lnTo>
                    <a:pt x="155" y="138"/>
                  </a:lnTo>
                  <a:lnTo>
                    <a:pt x="161" y="156"/>
                  </a:lnTo>
                  <a:lnTo>
                    <a:pt x="161" y="162"/>
                  </a:lnTo>
                  <a:lnTo>
                    <a:pt x="96" y="102"/>
                  </a:lnTo>
                  <a:lnTo>
                    <a:pt x="30" y="54"/>
                  </a:lnTo>
                  <a:lnTo>
                    <a:pt x="0" y="0"/>
                  </a:lnTo>
                  <a:lnTo>
                    <a:pt x="30" y="0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463316" name="Freeform 20"/>
            <p:cNvSpPr>
              <a:spLocks/>
            </p:cNvSpPr>
            <p:nvPr/>
          </p:nvSpPr>
          <p:spPr bwMode="auto">
            <a:xfrm>
              <a:off x="706" y="3854"/>
              <a:ext cx="59" cy="61"/>
            </a:xfrm>
            <a:custGeom>
              <a:avLst/>
              <a:gdLst/>
              <a:ahLst/>
              <a:cxnLst>
                <a:cxn ang="0">
                  <a:pos x="59" y="6"/>
                </a:cxn>
                <a:cxn ang="0">
                  <a:pos x="41" y="30"/>
                </a:cxn>
                <a:cxn ang="0">
                  <a:pos x="41" y="36"/>
                </a:cxn>
                <a:cxn ang="0">
                  <a:pos x="47" y="42"/>
                </a:cxn>
                <a:cxn ang="0">
                  <a:pos x="53" y="54"/>
                </a:cxn>
                <a:cxn ang="0">
                  <a:pos x="53" y="60"/>
                </a:cxn>
                <a:cxn ang="0">
                  <a:pos x="47" y="54"/>
                </a:cxn>
                <a:cxn ang="0">
                  <a:pos x="35" y="48"/>
                </a:cxn>
                <a:cxn ang="0">
                  <a:pos x="23" y="36"/>
                </a:cxn>
                <a:cxn ang="0">
                  <a:pos x="17" y="30"/>
                </a:cxn>
                <a:cxn ang="0">
                  <a:pos x="0" y="0"/>
                </a:cxn>
                <a:cxn ang="0">
                  <a:pos x="59" y="6"/>
                </a:cxn>
                <a:cxn ang="0">
                  <a:pos x="59" y="6"/>
                </a:cxn>
              </a:cxnLst>
              <a:rect l="0" t="0" r="r" b="b"/>
              <a:pathLst>
                <a:path w="59" h="60">
                  <a:moveTo>
                    <a:pt x="59" y="6"/>
                  </a:moveTo>
                  <a:lnTo>
                    <a:pt x="41" y="30"/>
                  </a:lnTo>
                  <a:lnTo>
                    <a:pt x="41" y="36"/>
                  </a:lnTo>
                  <a:lnTo>
                    <a:pt x="47" y="42"/>
                  </a:lnTo>
                  <a:lnTo>
                    <a:pt x="53" y="54"/>
                  </a:lnTo>
                  <a:lnTo>
                    <a:pt x="53" y="60"/>
                  </a:lnTo>
                  <a:lnTo>
                    <a:pt x="47" y="54"/>
                  </a:lnTo>
                  <a:lnTo>
                    <a:pt x="35" y="48"/>
                  </a:lnTo>
                  <a:lnTo>
                    <a:pt x="23" y="36"/>
                  </a:lnTo>
                  <a:lnTo>
                    <a:pt x="17" y="30"/>
                  </a:lnTo>
                  <a:lnTo>
                    <a:pt x="0" y="0"/>
                  </a:lnTo>
                  <a:lnTo>
                    <a:pt x="59" y="6"/>
                  </a:lnTo>
                  <a:lnTo>
                    <a:pt x="59" y="6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463317" name="Freeform 21"/>
            <p:cNvSpPr>
              <a:spLocks/>
            </p:cNvSpPr>
            <p:nvPr/>
          </p:nvSpPr>
          <p:spPr bwMode="auto">
            <a:xfrm>
              <a:off x="395" y="3811"/>
              <a:ext cx="245" cy="207"/>
            </a:xfrm>
            <a:custGeom>
              <a:avLst/>
              <a:gdLst/>
              <a:ahLst/>
              <a:cxnLst>
                <a:cxn ang="0">
                  <a:pos x="233" y="36"/>
                </a:cxn>
                <a:cxn ang="0">
                  <a:pos x="245" y="42"/>
                </a:cxn>
                <a:cxn ang="0">
                  <a:pos x="209" y="84"/>
                </a:cxn>
                <a:cxn ang="0">
                  <a:pos x="143" y="132"/>
                </a:cxn>
                <a:cxn ang="0">
                  <a:pos x="167" y="156"/>
                </a:cxn>
                <a:cxn ang="0">
                  <a:pos x="179" y="204"/>
                </a:cxn>
                <a:cxn ang="0">
                  <a:pos x="77" y="132"/>
                </a:cxn>
                <a:cxn ang="0">
                  <a:pos x="47" y="84"/>
                </a:cxn>
                <a:cxn ang="0">
                  <a:pos x="89" y="66"/>
                </a:cxn>
                <a:cxn ang="0">
                  <a:pos x="59" y="36"/>
                </a:cxn>
                <a:cxn ang="0">
                  <a:pos x="0" y="12"/>
                </a:cxn>
                <a:cxn ang="0">
                  <a:pos x="0" y="0"/>
                </a:cxn>
                <a:cxn ang="0">
                  <a:pos x="6" y="0"/>
                </a:cxn>
                <a:cxn ang="0">
                  <a:pos x="12" y="0"/>
                </a:cxn>
                <a:cxn ang="0">
                  <a:pos x="47" y="6"/>
                </a:cxn>
                <a:cxn ang="0">
                  <a:pos x="77" y="6"/>
                </a:cxn>
                <a:cxn ang="0">
                  <a:pos x="83" y="6"/>
                </a:cxn>
                <a:cxn ang="0">
                  <a:pos x="89" y="6"/>
                </a:cxn>
                <a:cxn ang="0">
                  <a:pos x="101" y="12"/>
                </a:cxn>
                <a:cxn ang="0">
                  <a:pos x="125" y="12"/>
                </a:cxn>
                <a:cxn ang="0">
                  <a:pos x="143" y="18"/>
                </a:cxn>
                <a:cxn ang="0">
                  <a:pos x="149" y="18"/>
                </a:cxn>
                <a:cxn ang="0">
                  <a:pos x="149" y="18"/>
                </a:cxn>
                <a:cxn ang="0">
                  <a:pos x="203" y="24"/>
                </a:cxn>
                <a:cxn ang="0">
                  <a:pos x="233" y="36"/>
                </a:cxn>
                <a:cxn ang="0">
                  <a:pos x="233" y="36"/>
                </a:cxn>
              </a:cxnLst>
              <a:rect l="0" t="0" r="r" b="b"/>
              <a:pathLst>
                <a:path w="245" h="204">
                  <a:moveTo>
                    <a:pt x="233" y="36"/>
                  </a:moveTo>
                  <a:lnTo>
                    <a:pt x="245" y="42"/>
                  </a:lnTo>
                  <a:lnTo>
                    <a:pt x="209" y="84"/>
                  </a:lnTo>
                  <a:lnTo>
                    <a:pt x="143" y="132"/>
                  </a:lnTo>
                  <a:lnTo>
                    <a:pt x="167" y="156"/>
                  </a:lnTo>
                  <a:lnTo>
                    <a:pt x="179" y="204"/>
                  </a:lnTo>
                  <a:lnTo>
                    <a:pt x="77" y="132"/>
                  </a:lnTo>
                  <a:lnTo>
                    <a:pt x="47" y="84"/>
                  </a:lnTo>
                  <a:lnTo>
                    <a:pt x="89" y="66"/>
                  </a:lnTo>
                  <a:lnTo>
                    <a:pt x="59" y="36"/>
                  </a:lnTo>
                  <a:lnTo>
                    <a:pt x="0" y="12"/>
                  </a:lnTo>
                  <a:lnTo>
                    <a:pt x="0" y="0"/>
                  </a:lnTo>
                  <a:lnTo>
                    <a:pt x="6" y="0"/>
                  </a:lnTo>
                  <a:lnTo>
                    <a:pt x="12" y="0"/>
                  </a:lnTo>
                  <a:lnTo>
                    <a:pt x="47" y="6"/>
                  </a:lnTo>
                  <a:lnTo>
                    <a:pt x="77" y="6"/>
                  </a:lnTo>
                  <a:lnTo>
                    <a:pt x="83" y="6"/>
                  </a:lnTo>
                  <a:lnTo>
                    <a:pt x="89" y="6"/>
                  </a:lnTo>
                  <a:lnTo>
                    <a:pt x="101" y="12"/>
                  </a:lnTo>
                  <a:lnTo>
                    <a:pt x="125" y="12"/>
                  </a:lnTo>
                  <a:lnTo>
                    <a:pt x="143" y="18"/>
                  </a:lnTo>
                  <a:lnTo>
                    <a:pt x="149" y="18"/>
                  </a:lnTo>
                  <a:lnTo>
                    <a:pt x="149" y="18"/>
                  </a:lnTo>
                  <a:lnTo>
                    <a:pt x="203" y="24"/>
                  </a:lnTo>
                  <a:lnTo>
                    <a:pt x="233" y="36"/>
                  </a:lnTo>
                  <a:lnTo>
                    <a:pt x="233" y="36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</p:grpSp>
      <p:sp>
        <p:nvSpPr>
          <p:cNvPr id="1463318" name="Rectangle 22"/>
          <p:cNvSpPr>
            <a:spLocks noGrp="1" noChangeArrowheads="1"/>
          </p:cNvSpPr>
          <p:nvPr>
            <p:ph type="title"/>
          </p:nvPr>
        </p:nvSpPr>
        <p:spPr bwMode="auto">
          <a:xfrm>
            <a:off x="476250" y="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</a:p>
        </p:txBody>
      </p:sp>
      <p:sp>
        <p:nvSpPr>
          <p:cNvPr id="1463319" name="Rectangle 2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76250" y="1268413"/>
            <a:ext cx="82296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</a:p>
        </p:txBody>
      </p:sp>
      <p:sp>
        <p:nvSpPr>
          <p:cNvPr id="1463320" name="Rectangle 2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kumimoji="0" sz="12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endParaRPr lang="en-US" altLang="zh-TW"/>
          </a:p>
        </p:txBody>
      </p:sp>
      <p:sp>
        <p:nvSpPr>
          <p:cNvPr id="1463321" name="Rectangle 2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kumimoji="0" sz="12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endParaRPr lang="en-US" altLang="zh-TW"/>
          </a:p>
        </p:txBody>
      </p:sp>
      <p:sp>
        <p:nvSpPr>
          <p:cNvPr id="1463322" name="Rectangle 2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kumimoji="0" sz="12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fld id="{4CC7B7DB-30E4-4489-8E11-6656BE016FDF}" type="slidenum">
              <a:rPr lang="en-US" altLang="zh-TW"/>
              <a:pPr/>
              <a:t>‹#›</a:t>
            </a:fld>
            <a:endParaRPr lang="en-US" altLang="zh-TW"/>
          </a:p>
        </p:txBody>
      </p:sp>
      <p:grpSp>
        <p:nvGrpSpPr>
          <p:cNvPr id="6" name="Group 31"/>
          <p:cNvGrpSpPr>
            <a:grpSpLocks/>
          </p:cNvGrpSpPr>
          <p:nvPr/>
        </p:nvGrpSpPr>
        <p:grpSpPr bwMode="auto">
          <a:xfrm>
            <a:off x="1241425" y="6399213"/>
            <a:ext cx="6408738" cy="493712"/>
            <a:chOff x="782" y="4031"/>
            <a:chExt cx="4037" cy="311"/>
          </a:xfrm>
        </p:grpSpPr>
        <p:pic>
          <p:nvPicPr>
            <p:cNvPr id="1463324" name="Picture 28" descr="namemark2"/>
            <p:cNvPicPr>
              <a:picLocks noChangeAspect="1" noChangeArrowheads="1"/>
            </p:cNvPicPr>
            <p:nvPr userDrawn="1"/>
          </p:nvPicPr>
          <p:blipFill>
            <a:blip r:embed="rId9"/>
            <a:srcRect/>
            <a:stretch>
              <a:fillRect/>
            </a:stretch>
          </p:blipFill>
          <p:spPr bwMode="auto">
            <a:xfrm>
              <a:off x="782" y="4031"/>
              <a:ext cx="960" cy="199"/>
            </a:xfrm>
            <a:prstGeom prst="rect">
              <a:avLst/>
            </a:prstGeom>
            <a:noFill/>
          </p:spPr>
        </p:pic>
        <p:sp>
          <p:nvSpPr>
            <p:cNvPr id="1463325" name="Rectangle 29"/>
            <p:cNvSpPr>
              <a:spLocks noChangeArrowheads="1"/>
            </p:cNvSpPr>
            <p:nvPr userDrawn="1"/>
          </p:nvSpPr>
          <p:spPr bwMode="auto">
            <a:xfrm>
              <a:off x="1774" y="4059"/>
              <a:ext cx="3045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zh-TW" altLang="en-US" sz="1200">
                  <a:solidFill>
                    <a:srgbClr val="FFFF00"/>
                  </a:solidFill>
                  <a:ea typeface="標楷體" pitchFamily="65" charset="-120"/>
                </a:rPr>
                <a:t>李國光   </a:t>
              </a:r>
              <a:r>
                <a:rPr lang="zh-TW" altLang="en-US" sz="1200">
                  <a:solidFill>
                    <a:srgbClr val="FFFF00"/>
                  </a:solidFill>
                  <a:ea typeface="標楷體" pitchFamily="65" charset="-120"/>
                  <a:sym typeface="Symbol" pitchFamily="18" charset="2"/>
                </a:rPr>
                <a:t></a:t>
              </a:r>
              <a:r>
                <a:rPr lang="zh-TW" altLang="en-US" sz="1200">
                  <a:solidFill>
                    <a:srgbClr val="FFFF00"/>
                  </a:solidFill>
                  <a:ea typeface="標楷體" pitchFamily="65" charset="-120"/>
                </a:rPr>
                <a:t> 版權所有   </a:t>
              </a:r>
              <a:r>
                <a:rPr lang="en-US" altLang="zh-TW" sz="1200">
                  <a:solidFill>
                    <a:srgbClr val="FFFF00"/>
                  </a:solidFill>
                  <a:ea typeface="標楷體" pitchFamily="65" charset="-120"/>
                </a:rPr>
                <a:t>Tel: 02-2737-6782  Email: </a:t>
              </a:r>
              <a:r>
                <a:rPr lang="en-US" altLang="zh-TW" sz="1200">
                  <a:solidFill>
                    <a:srgbClr val="FFFF00"/>
                  </a:solidFill>
                  <a:ea typeface="標楷體" pitchFamily="65" charset="-120"/>
                  <a:hlinkClick r:id="rId10"/>
                </a:rPr>
                <a:t>lgg@cs.ntust.edu.tw</a:t>
              </a:r>
              <a:endParaRPr lang="en-US" altLang="zh-TW" sz="1200" b="1">
                <a:ea typeface="標楷體" pitchFamily="65" charset="-120"/>
              </a:endParaRPr>
            </a:p>
          </p:txBody>
        </p:sp>
        <p:sp>
          <p:nvSpPr>
            <p:cNvPr id="1463326" name="Text Box 30"/>
            <p:cNvSpPr txBox="1">
              <a:spLocks noChangeArrowheads="1"/>
            </p:cNvSpPr>
            <p:nvPr userDrawn="1"/>
          </p:nvSpPr>
          <p:spPr bwMode="auto">
            <a:xfrm>
              <a:off x="1859" y="4169"/>
              <a:ext cx="2372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zh-TW" altLang="en-US" sz="1200">
                  <a:solidFill>
                    <a:srgbClr val="FF3300"/>
                  </a:solidFill>
                  <a:latin typeface="標楷體" pitchFamily="65" charset="-120"/>
                  <a:ea typeface="標楷體" pitchFamily="65" charset="-120"/>
                </a:rPr>
                <a:t>知識與遠見的結合，才能夠避免無知與短視</a:t>
              </a:r>
              <a:r>
                <a:rPr lang="en-US" altLang="zh-TW" sz="1200">
                  <a:solidFill>
                    <a:srgbClr val="FF3300"/>
                  </a:solidFill>
                  <a:latin typeface="標楷體" pitchFamily="65" charset="-120"/>
                  <a:ea typeface="標楷體" pitchFamily="65" charset="-120"/>
                </a:rPr>
                <a:t>---</a:t>
              </a:r>
              <a:r>
                <a:rPr lang="zh-TW" altLang="en-US" sz="1200">
                  <a:solidFill>
                    <a:srgbClr val="FF3300"/>
                  </a:solidFill>
                  <a:latin typeface="標楷體" pitchFamily="65" charset="-120"/>
                  <a:ea typeface="標楷體" pitchFamily="65" charset="-120"/>
                </a:rPr>
                <a:t>高希均</a:t>
              </a:r>
            </a:p>
          </p:txBody>
        </p:sp>
      </p:grp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kumimoji="1" sz="40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kumimoji="1" sz="40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  <a:ea typeface="標楷體" pitchFamily="65" charset="-12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kumimoji="1" sz="40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  <a:ea typeface="標楷體" pitchFamily="65" charset="-12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kumimoji="1" sz="40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  <a:ea typeface="標楷體" pitchFamily="65" charset="-12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kumimoji="1" sz="40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  <a:ea typeface="標楷體" pitchFamily="65" charset="-12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kumimoji="1" sz="40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  <a:ea typeface="標楷體" pitchFamily="65" charset="-12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kumimoji="1" sz="40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  <a:ea typeface="標楷體" pitchFamily="65" charset="-12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kumimoji="1" sz="40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  <a:ea typeface="標楷體" pitchFamily="65" charset="-12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kumimoji="1" sz="40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  <a:ea typeface="標楷體" pitchFamily="65" charset="-12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Char char="•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Char char="•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Char char="•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Char char="•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Char char="•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手繪多邊形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手繪多邊形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標題版面配置區 8"/>
          <p:cNvSpPr>
            <a:spLocks noGrp="1"/>
          </p:cNvSpPr>
          <p:nvPr>
            <p:ph type="title"/>
          </p:nvPr>
        </p:nvSpPr>
        <p:spPr>
          <a:xfrm>
            <a:off x="457200" y="620688"/>
            <a:ext cx="8280000" cy="900000"/>
          </a:xfrm>
          <a:prstGeom prst="rect">
            <a:avLst/>
          </a:prstGeom>
        </p:spPr>
        <p:txBody>
          <a:bodyPr vert="horz" lIns="0" rIns="0" bIns="0" anchor="ctr">
            <a:noAutofit/>
          </a:bodyPr>
          <a:lstStyle/>
          <a:p>
            <a:r>
              <a:rPr kumimoji="0" lang="zh-TW" altLang="en-US" dirty="0" smtClean="0"/>
              <a:t>按一下以編輯母片標題樣式</a:t>
            </a:r>
            <a:endParaRPr kumimoji="0" lang="en-US" dirty="0"/>
          </a:p>
        </p:txBody>
      </p:sp>
      <p:sp>
        <p:nvSpPr>
          <p:cNvPr id="30" name="文字版面配置區 29"/>
          <p:cNvSpPr>
            <a:spLocks noGrp="1"/>
          </p:cNvSpPr>
          <p:nvPr>
            <p:ph type="body" idx="1"/>
          </p:nvPr>
        </p:nvSpPr>
        <p:spPr>
          <a:xfrm>
            <a:off x="457200" y="1628800"/>
            <a:ext cx="8229600" cy="469580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zh-TW" altLang="en-US" dirty="0" smtClean="0"/>
              <a:t>按一下以編輯母片文字樣式</a:t>
            </a:r>
          </a:p>
          <a:p>
            <a:pPr lvl="1" eaLnBrk="1" latinLnBrk="0" hangingPunct="1"/>
            <a:r>
              <a:rPr kumimoji="0" lang="zh-TW" altLang="en-US" dirty="0" smtClean="0"/>
              <a:t>第二層</a:t>
            </a:r>
          </a:p>
          <a:p>
            <a:pPr lvl="2" eaLnBrk="1" latinLnBrk="0" hangingPunct="1"/>
            <a:r>
              <a:rPr kumimoji="0" lang="zh-TW" altLang="en-US" dirty="0" smtClean="0"/>
              <a:t>第三層</a:t>
            </a:r>
          </a:p>
          <a:p>
            <a:pPr lvl="3" eaLnBrk="1" latinLnBrk="0" hangingPunct="1"/>
            <a:r>
              <a:rPr kumimoji="0" lang="zh-TW" altLang="en-US" dirty="0" smtClean="0"/>
              <a:t>第四層</a:t>
            </a:r>
          </a:p>
          <a:p>
            <a:pPr lvl="4" eaLnBrk="1" latinLnBrk="0" hangingPunct="1"/>
            <a:r>
              <a:rPr kumimoji="0" lang="zh-TW" altLang="en-US" dirty="0" smtClean="0"/>
              <a:t>第五層</a:t>
            </a:r>
            <a:endParaRPr kumimoji="0" lang="en-US" dirty="0"/>
          </a:p>
        </p:txBody>
      </p:sp>
      <p:sp>
        <p:nvSpPr>
          <p:cNvPr id="10" name="日期版面配置區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BBEAD13-0566-4C6C-97E7-55F17F24B09F}" type="datetimeFigureOut">
              <a:rPr lang="zh-TW" altLang="en-US" smtClean="0">
                <a:solidFill>
                  <a:srgbClr val="04617B">
                    <a:shade val="90000"/>
                  </a:srgbClr>
                </a:solidFill>
              </a:rPr>
              <a:pPr/>
              <a:t>2017/9/12</a:t>
            </a:fld>
            <a:endParaRPr lang="zh-TW" alt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22" name="頁尾版面配置區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zh-TW" alt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8" name="投影片編號版面配置區 17"/>
          <p:cNvSpPr>
            <a:spLocks noGrp="1"/>
          </p:cNvSpPr>
          <p:nvPr>
            <p:ph type="sldNum" sz="quarter" idx="4"/>
          </p:nvPr>
        </p:nvSpPr>
        <p:spPr>
          <a:xfrm>
            <a:off x="8382000" y="6499614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73DA0BB7-265A-403C-9275-D587AB510EDC}" type="slidenum">
              <a:rPr lang="zh-TW" altLang="en-US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zh-TW" altLang="en-US">
              <a:solidFill>
                <a:srgbClr val="04617B">
                  <a:shade val="90000"/>
                </a:srgbClr>
              </a:solidFill>
            </a:endParaRPr>
          </a:p>
        </p:txBody>
      </p:sp>
      <p:grpSp>
        <p:nvGrpSpPr>
          <p:cNvPr id="2" name="群組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手繪多邊形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" name="手繪多邊形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002776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  <p:sldLayoutId id="2147483681" r:id="rId12"/>
  </p:sldLayoutIdLst>
  <p:timing>
    <p:tnLst>
      <p:par>
        <p:cTn id="1" dur="indefinite" restart="never" nodeType="tmRoot"/>
      </p:par>
    </p:tnLst>
  </p:timing>
  <p:txStyles>
    <p:titleStyle>
      <a:lvl1pPr algn="l" rtl="0" eaLnBrk="1" latinLnBrk="0" hangingPunct="1">
        <a:spcBef>
          <a:spcPct val="0"/>
        </a:spcBef>
        <a:buNone/>
        <a:defRPr kumimoji="0" sz="4000" b="1" kern="1200">
          <a:ln>
            <a:noFill/>
          </a:ln>
          <a:solidFill>
            <a:schemeClr val="tx2"/>
          </a:solidFill>
          <a:effectLst/>
          <a:latin typeface="微軟正黑體" panose="020B0604030504040204" pitchFamily="34" charset="-120"/>
          <a:ea typeface="微軟正黑體" panose="020B0604030504040204" pitchFamily="34" charset="-120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3200" kern="1200">
          <a:solidFill>
            <a:schemeClr val="tx1"/>
          </a:solidFill>
          <a:latin typeface="微軟正黑體" panose="020B0604030504040204" pitchFamily="34" charset="-120"/>
          <a:ea typeface="微軟正黑體" panose="020B0604030504040204" pitchFamily="34" charset="-120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800" kern="1200">
          <a:solidFill>
            <a:schemeClr val="tx1"/>
          </a:solidFill>
          <a:latin typeface="微軟正黑體" panose="020B0604030504040204" pitchFamily="34" charset="-120"/>
          <a:ea typeface="微軟正黑體" panose="020B0604030504040204" pitchFamily="34" charset="-120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400" kern="1200">
          <a:solidFill>
            <a:schemeClr val="tx1"/>
          </a:solidFill>
          <a:latin typeface="微軟正黑體" panose="020B0604030504040204" pitchFamily="34" charset="-120"/>
          <a:ea typeface="微軟正黑體" panose="020B0604030504040204" pitchFamily="34" charset="-120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微軟正黑體" panose="020B0604030504040204" pitchFamily="34" charset="-120"/>
          <a:ea typeface="微軟正黑體" panose="020B0604030504040204" pitchFamily="34" charset="-120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1800" kern="1200">
          <a:solidFill>
            <a:schemeClr val="tx1"/>
          </a:solidFill>
          <a:latin typeface="微軟正黑體" panose="020B0604030504040204" pitchFamily="34" charset="-120"/>
          <a:ea typeface="微軟正黑體" panose="020B0604030504040204" pitchFamily="34" charset="-120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wmf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w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w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w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gif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3.xml"/><Relationship Id="rId1" Type="http://schemas.openxmlformats.org/officeDocument/2006/relationships/video" Target="file:///D:\George\95&#35506;&#31243;&#25945;&#26448;\941SKM\&#24433;&#29255;\&#32879;&#38651;.wmv" TargetMode="Externa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gif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26.em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gif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5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4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9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9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297D4C0-09AB-4881-A008-4D41777D4B9F}" type="slidenum">
              <a:rPr lang="en-US" altLang="zh-TW"/>
              <a:pPr>
                <a:defRPr/>
              </a:pPr>
              <a:t>1</a:t>
            </a:fld>
            <a:endParaRPr lang="en-US" altLang="zh-TW"/>
          </a:p>
        </p:txBody>
      </p:sp>
      <p:sp>
        <p:nvSpPr>
          <p:cNvPr id="163843" name="Rectangle 8194"/>
          <p:cNvSpPr>
            <a:spLocks noChangeArrowheads="1"/>
          </p:cNvSpPr>
          <p:nvPr/>
        </p:nvSpPr>
        <p:spPr bwMode="auto">
          <a:xfrm>
            <a:off x="228600" y="0"/>
            <a:ext cx="8915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zh-TW" altLang="en-US" sz="4000" b="1">
                <a:solidFill>
                  <a:schemeClr val="tx2"/>
                </a:solidFill>
                <a:latin typeface="標楷體" pitchFamily="65" charset="-120"/>
                <a:ea typeface="標楷體" pitchFamily="65" charset="-120"/>
              </a:rPr>
              <a:t>組織學習機制：個人 </a:t>
            </a:r>
            <a:r>
              <a:rPr lang="en-US" altLang="zh-TW" sz="4000" b="1">
                <a:solidFill>
                  <a:schemeClr val="tx2"/>
                </a:solidFill>
                <a:latin typeface="標楷體" pitchFamily="65" charset="-120"/>
                <a:ea typeface="標楷體" pitchFamily="65" charset="-120"/>
              </a:rPr>
              <a:t>+ </a:t>
            </a:r>
            <a:r>
              <a:rPr lang="zh-TW" altLang="en-US" sz="4000" b="1">
                <a:solidFill>
                  <a:schemeClr val="tx2"/>
                </a:solidFill>
                <a:latin typeface="標楷體" pitchFamily="65" charset="-120"/>
                <a:ea typeface="標楷體" pitchFamily="65" charset="-120"/>
              </a:rPr>
              <a:t>組內 </a:t>
            </a:r>
            <a:r>
              <a:rPr lang="en-US" altLang="zh-TW" sz="4000" b="1">
                <a:solidFill>
                  <a:schemeClr val="tx2"/>
                </a:solidFill>
                <a:latin typeface="標楷體" pitchFamily="65" charset="-120"/>
                <a:ea typeface="標楷體" pitchFamily="65" charset="-120"/>
              </a:rPr>
              <a:t>+ </a:t>
            </a:r>
            <a:r>
              <a:rPr lang="zh-TW" altLang="en-US" sz="4000" b="1">
                <a:solidFill>
                  <a:schemeClr val="tx2"/>
                </a:solidFill>
                <a:latin typeface="標楷體" pitchFamily="65" charset="-120"/>
                <a:ea typeface="標楷體" pitchFamily="65" charset="-120"/>
              </a:rPr>
              <a:t>組間</a:t>
            </a:r>
          </a:p>
        </p:txBody>
      </p:sp>
      <p:grpSp>
        <p:nvGrpSpPr>
          <p:cNvPr id="2" name="Group 8250"/>
          <p:cNvGrpSpPr>
            <a:grpSpLocks/>
          </p:cNvGrpSpPr>
          <p:nvPr/>
        </p:nvGrpSpPr>
        <p:grpSpPr bwMode="auto">
          <a:xfrm>
            <a:off x="593725" y="5091113"/>
            <a:ext cx="7407275" cy="457200"/>
            <a:chOff x="374" y="3207"/>
            <a:chExt cx="4666" cy="288"/>
          </a:xfrm>
        </p:grpSpPr>
        <p:sp>
          <p:nvSpPr>
            <p:cNvPr id="163882" name="Rectangle 8197"/>
            <p:cNvSpPr>
              <a:spLocks noChangeArrowheads="1"/>
            </p:cNvSpPr>
            <p:nvPr/>
          </p:nvSpPr>
          <p:spPr bwMode="auto">
            <a:xfrm>
              <a:off x="1584" y="3207"/>
              <a:ext cx="1056" cy="288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zh-TW" altLang="en-US" sz="2000" b="1">
                  <a:solidFill>
                    <a:srgbClr val="66FF33"/>
                  </a:solidFill>
                  <a:latin typeface="Times New Roman" pitchFamily="18" charset="0"/>
                  <a:ea typeface="標楷體" pitchFamily="65" charset="-120"/>
                </a:rPr>
                <a:t>專業技能認證</a:t>
              </a:r>
            </a:p>
          </p:txBody>
        </p:sp>
        <p:sp>
          <p:nvSpPr>
            <p:cNvPr id="163883" name="Rectangle 8198"/>
            <p:cNvSpPr>
              <a:spLocks noChangeArrowheads="1"/>
            </p:cNvSpPr>
            <p:nvPr/>
          </p:nvSpPr>
          <p:spPr bwMode="auto">
            <a:xfrm>
              <a:off x="2784" y="3207"/>
              <a:ext cx="1056" cy="288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zh-TW" altLang="en-US" sz="2000" b="1">
                  <a:latin typeface="Times New Roman" pitchFamily="18" charset="0"/>
                  <a:ea typeface="標楷體" pitchFamily="65" charset="-120"/>
                </a:rPr>
                <a:t>有效共識形成</a:t>
              </a:r>
            </a:p>
          </p:txBody>
        </p:sp>
        <p:sp>
          <p:nvSpPr>
            <p:cNvPr id="163884" name="Rectangle 8199"/>
            <p:cNvSpPr>
              <a:spLocks noChangeArrowheads="1"/>
            </p:cNvSpPr>
            <p:nvPr/>
          </p:nvSpPr>
          <p:spPr bwMode="auto">
            <a:xfrm>
              <a:off x="3984" y="3207"/>
              <a:ext cx="1056" cy="288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zh-TW" altLang="en-US" sz="2000" b="1">
                  <a:solidFill>
                    <a:srgbClr val="FFFF66"/>
                  </a:solidFill>
                  <a:latin typeface="Times New Roman" pitchFamily="18" charset="0"/>
                  <a:ea typeface="標楷體" pitchFamily="65" charset="-120"/>
                </a:rPr>
                <a:t>創新知識建立</a:t>
              </a:r>
            </a:p>
          </p:txBody>
        </p:sp>
        <p:sp>
          <p:nvSpPr>
            <p:cNvPr id="163885" name="Text Box 8200"/>
            <p:cNvSpPr txBox="1">
              <a:spLocks noChangeArrowheads="1"/>
            </p:cNvSpPr>
            <p:nvPr/>
          </p:nvSpPr>
          <p:spPr bwMode="auto">
            <a:xfrm>
              <a:off x="374" y="3216"/>
              <a:ext cx="876" cy="250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zh-TW" sz="2000" b="1">
                  <a:latin typeface="Times New Roman" pitchFamily="18" charset="0"/>
                  <a:ea typeface="標楷體" pitchFamily="65" charset="-120"/>
                </a:rPr>
                <a:t>7 </a:t>
              </a:r>
              <a:r>
                <a:rPr lang="zh-TW" altLang="en-US" sz="2000" b="1">
                  <a:latin typeface="Times New Roman" pitchFamily="18" charset="0"/>
                  <a:ea typeface="標楷體" pitchFamily="65" charset="-120"/>
                </a:rPr>
                <a:t>學習評量</a:t>
              </a:r>
            </a:p>
          </p:txBody>
        </p:sp>
      </p:grpSp>
      <p:grpSp>
        <p:nvGrpSpPr>
          <p:cNvPr id="3" name="Group 8249"/>
          <p:cNvGrpSpPr>
            <a:grpSpLocks/>
          </p:cNvGrpSpPr>
          <p:nvPr/>
        </p:nvGrpSpPr>
        <p:grpSpPr bwMode="auto">
          <a:xfrm>
            <a:off x="609600" y="4481513"/>
            <a:ext cx="7407275" cy="457200"/>
            <a:chOff x="384" y="2823"/>
            <a:chExt cx="4666" cy="288"/>
          </a:xfrm>
        </p:grpSpPr>
        <p:sp>
          <p:nvSpPr>
            <p:cNvPr id="163878" name="Rectangle 8203"/>
            <p:cNvSpPr>
              <a:spLocks noChangeArrowheads="1"/>
            </p:cNvSpPr>
            <p:nvPr/>
          </p:nvSpPr>
          <p:spPr bwMode="auto">
            <a:xfrm>
              <a:off x="1594" y="2823"/>
              <a:ext cx="1056" cy="288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zh-TW" altLang="en-US" sz="2000" b="1">
                  <a:solidFill>
                    <a:srgbClr val="66FF33"/>
                  </a:solidFill>
                  <a:latin typeface="Times New Roman" pitchFamily="18" charset="0"/>
                  <a:ea typeface="標楷體" pitchFamily="65" charset="-120"/>
                </a:rPr>
                <a:t>熟能生巧</a:t>
              </a:r>
            </a:p>
          </p:txBody>
        </p:sp>
        <p:sp>
          <p:nvSpPr>
            <p:cNvPr id="163879" name="Rectangle 8204"/>
            <p:cNvSpPr>
              <a:spLocks noChangeArrowheads="1"/>
            </p:cNvSpPr>
            <p:nvPr/>
          </p:nvSpPr>
          <p:spPr bwMode="auto">
            <a:xfrm>
              <a:off x="2794" y="2823"/>
              <a:ext cx="1056" cy="288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zh-TW" altLang="en-US" sz="2000" b="1">
                  <a:latin typeface="Times New Roman" pitchFamily="18" charset="0"/>
                  <a:ea typeface="標楷體" pitchFamily="65" charset="-120"/>
                </a:rPr>
                <a:t>集思廣義</a:t>
              </a:r>
            </a:p>
          </p:txBody>
        </p:sp>
        <p:sp>
          <p:nvSpPr>
            <p:cNvPr id="163880" name="Rectangle 8205"/>
            <p:cNvSpPr>
              <a:spLocks noChangeArrowheads="1"/>
            </p:cNvSpPr>
            <p:nvPr/>
          </p:nvSpPr>
          <p:spPr bwMode="auto">
            <a:xfrm>
              <a:off x="3994" y="2823"/>
              <a:ext cx="1056" cy="288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zh-TW" altLang="en-US" sz="2000" b="1">
                  <a:solidFill>
                    <a:srgbClr val="FFFF66"/>
                  </a:solidFill>
                  <a:latin typeface="Times New Roman" pitchFamily="18" charset="0"/>
                  <a:ea typeface="標楷體" pitchFamily="65" charset="-120"/>
                </a:rPr>
                <a:t>創意激盪</a:t>
              </a:r>
            </a:p>
          </p:txBody>
        </p:sp>
        <p:sp>
          <p:nvSpPr>
            <p:cNvPr id="163881" name="Text Box 8206"/>
            <p:cNvSpPr txBox="1">
              <a:spLocks noChangeArrowheads="1"/>
            </p:cNvSpPr>
            <p:nvPr/>
          </p:nvSpPr>
          <p:spPr bwMode="auto">
            <a:xfrm>
              <a:off x="384" y="2832"/>
              <a:ext cx="876" cy="250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zh-TW" sz="2000" b="1">
                  <a:latin typeface="Times New Roman" pitchFamily="18" charset="0"/>
                  <a:ea typeface="標楷體" pitchFamily="65" charset="-120"/>
                </a:rPr>
                <a:t>6 </a:t>
              </a:r>
              <a:r>
                <a:rPr lang="zh-TW" altLang="en-US" sz="2000" b="1">
                  <a:latin typeface="Times New Roman" pitchFamily="18" charset="0"/>
                  <a:ea typeface="標楷體" pitchFamily="65" charset="-120"/>
                </a:rPr>
                <a:t>學習方法</a:t>
              </a:r>
            </a:p>
          </p:txBody>
        </p:sp>
      </p:grpSp>
      <p:grpSp>
        <p:nvGrpSpPr>
          <p:cNvPr id="4" name="Group 8248"/>
          <p:cNvGrpSpPr>
            <a:grpSpLocks/>
          </p:cNvGrpSpPr>
          <p:nvPr/>
        </p:nvGrpSpPr>
        <p:grpSpPr bwMode="auto">
          <a:xfrm>
            <a:off x="609600" y="3871913"/>
            <a:ext cx="7407275" cy="457200"/>
            <a:chOff x="384" y="2439"/>
            <a:chExt cx="4666" cy="288"/>
          </a:xfrm>
        </p:grpSpPr>
        <p:sp>
          <p:nvSpPr>
            <p:cNvPr id="163874" name="Rectangle 8209"/>
            <p:cNvSpPr>
              <a:spLocks noChangeArrowheads="1"/>
            </p:cNvSpPr>
            <p:nvPr/>
          </p:nvSpPr>
          <p:spPr bwMode="auto">
            <a:xfrm>
              <a:off x="1594" y="2439"/>
              <a:ext cx="1056" cy="288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zh-TW" altLang="en-US" sz="2000" b="1">
                  <a:solidFill>
                    <a:srgbClr val="66FF33"/>
                  </a:solidFill>
                  <a:latin typeface="Times New Roman" pitchFamily="18" charset="0"/>
                  <a:ea typeface="標楷體" pitchFamily="65" charset="-120"/>
                </a:rPr>
                <a:t>供操作練習</a:t>
              </a:r>
            </a:p>
          </p:txBody>
        </p:sp>
        <p:sp>
          <p:nvSpPr>
            <p:cNvPr id="163875" name="Rectangle 8210"/>
            <p:cNvSpPr>
              <a:spLocks noChangeArrowheads="1"/>
            </p:cNvSpPr>
            <p:nvPr/>
          </p:nvSpPr>
          <p:spPr bwMode="auto">
            <a:xfrm>
              <a:off x="2794" y="2439"/>
              <a:ext cx="1056" cy="288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zh-TW" altLang="en-US" sz="2000" b="1">
                  <a:latin typeface="Times New Roman" pitchFamily="18" charset="0"/>
                  <a:ea typeface="標楷體" pitchFamily="65" charset="-120"/>
                </a:rPr>
                <a:t>供交流整合</a:t>
              </a:r>
            </a:p>
          </p:txBody>
        </p:sp>
        <p:sp>
          <p:nvSpPr>
            <p:cNvPr id="163876" name="Rectangle 8211"/>
            <p:cNvSpPr>
              <a:spLocks noChangeArrowheads="1"/>
            </p:cNvSpPr>
            <p:nvPr/>
          </p:nvSpPr>
          <p:spPr bwMode="auto">
            <a:xfrm>
              <a:off x="3994" y="2439"/>
              <a:ext cx="1056" cy="288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zh-TW" altLang="en-US" sz="2000" b="1">
                  <a:solidFill>
                    <a:srgbClr val="FFFF66"/>
                  </a:solidFill>
                  <a:latin typeface="Times New Roman" pitchFamily="18" charset="0"/>
                  <a:ea typeface="標楷體" pitchFamily="65" charset="-120"/>
                </a:rPr>
                <a:t>供創新思考</a:t>
              </a:r>
            </a:p>
          </p:txBody>
        </p:sp>
        <p:sp>
          <p:nvSpPr>
            <p:cNvPr id="163877" name="Text Box 8212"/>
            <p:cNvSpPr txBox="1">
              <a:spLocks noChangeArrowheads="1"/>
            </p:cNvSpPr>
            <p:nvPr/>
          </p:nvSpPr>
          <p:spPr bwMode="auto">
            <a:xfrm>
              <a:off x="384" y="2448"/>
              <a:ext cx="876" cy="250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zh-TW" sz="2000" b="1">
                  <a:latin typeface="Times New Roman" pitchFamily="18" charset="0"/>
                  <a:ea typeface="標楷體" pitchFamily="65" charset="-120"/>
                </a:rPr>
                <a:t>5 </a:t>
              </a:r>
              <a:r>
                <a:rPr lang="zh-TW" altLang="en-US" sz="2000" b="1">
                  <a:latin typeface="Times New Roman" pitchFamily="18" charset="0"/>
                  <a:ea typeface="標楷體" pitchFamily="65" charset="-120"/>
                </a:rPr>
                <a:t>教學資源</a:t>
              </a:r>
            </a:p>
          </p:txBody>
        </p:sp>
      </p:grpSp>
      <p:grpSp>
        <p:nvGrpSpPr>
          <p:cNvPr id="5" name="Group 8247"/>
          <p:cNvGrpSpPr>
            <a:grpSpLocks/>
          </p:cNvGrpSpPr>
          <p:nvPr/>
        </p:nvGrpSpPr>
        <p:grpSpPr bwMode="auto">
          <a:xfrm>
            <a:off x="609600" y="3262313"/>
            <a:ext cx="7407275" cy="457200"/>
            <a:chOff x="384" y="2055"/>
            <a:chExt cx="4666" cy="288"/>
          </a:xfrm>
        </p:grpSpPr>
        <p:sp>
          <p:nvSpPr>
            <p:cNvPr id="163870" name="Rectangle 8215"/>
            <p:cNvSpPr>
              <a:spLocks noChangeArrowheads="1"/>
            </p:cNvSpPr>
            <p:nvPr/>
          </p:nvSpPr>
          <p:spPr bwMode="auto">
            <a:xfrm>
              <a:off x="1594" y="2055"/>
              <a:ext cx="1056" cy="288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zh-TW" altLang="en-US" sz="2000" b="1">
                  <a:solidFill>
                    <a:srgbClr val="66FF33"/>
                  </a:solidFill>
                  <a:latin typeface="Times New Roman" pitchFamily="18" charset="0"/>
                  <a:ea typeface="標楷體" pitchFamily="65" charset="-120"/>
                </a:rPr>
                <a:t>各層員工個人</a:t>
              </a:r>
            </a:p>
          </p:txBody>
        </p:sp>
        <p:sp>
          <p:nvSpPr>
            <p:cNvPr id="163871" name="Rectangle 8216"/>
            <p:cNvSpPr>
              <a:spLocks noChangeArrowheads="1"/>
            </p:cNvSpPr>
            <p:nvPr/>
          </p:nvSpPr>
          <p:spPr bwMode="auto">
            <a:xfrm>
              <a:off x="2794" y="2055"/>
              <a:ext cx="1056" cy="288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zh-TW" altLang="en-US" sz="2000" b="1">
                  <a:latin typeface="Times New Roman" pitchFamily="18" charset="0"/>
                  <a:ea typeface="標楷體" pitchFamily="65" charset="-120"/>
                </a:rPr>
                <a:t>各層整組成員</a:t>
              </a:r>
            </a:p>
          </p:txBody>
        </p:sp>
        <p:sp>
          <p:nvSpPr>
            <p:cNvPr id="163872" name="Rectangle 8217"/>
            <p:cNvSpPr>
              <a:spLocks noChangeArrowheads="1"/>
            </p:cNvSpPr>
            <p:nvPr/>
          </p:nvSpPr>
          <p:spPr bwMode="auto">
            <a:xfrm>
              <a:off x="3994" y="2055"/>
              <a:ext cx="1056" cy="288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zh-TW" altLang="en-US" sz="2000" b="1">
                  <a:solidFill>
                    <a:srgbClr val="FFFF66"/>
                  </a:solidFill>
                  <a:latin typeface="Times New Roman" pitchFamily="18" charset="0"/>
                  <a:ea typeface="標楷體" pitchFamily="65" charset="-120"/>
                </a:rPr>
                <a:t>各層各組整體</a:t>
              </a:r>
            </a:p>
          </p:txBody>
        </p:sp>
        <p:sp>
          <p:nvSpPr>
            <p:cNvPr id="163873" name="Text Box 8218"/>
            <p:cNvSpPr txBox="1">
              <a:spLocks noChangeArrowheads="1"/>
            </p:cNvSpPr>
            <p:nvPr/>
          </p:nvSpPr>
          <p:spPr bwMode="auto">
            <a:xfrm>
              <a:off x="384" y="2064"/>
              <a:ext cx="876" cy="250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zh-TW" sz="2000" b="1">
                  <a:latin typeface="Times New Roman" pitchFamily="18" charset="0"/>
                  <a:ea typeface="標楷體" pitchFamily="65" charset="-120"/>
                </a:rPr>
                <a:t>4 </a:t>
              </a:r>
              <a:r>
                <a:rPr lang="zh-TW" altLang="en-US" sz="2000" b="1">
                  <a:latin typeface="Times New Roman" pitchFamily="18" charset="0"/>
                  <a:ea typeface="標楷體" pitchFamily="65" charset="-120"/>
                </a:rPr>
                <a:t>學習單位</a:t>
              </a:r>
            </a:p>
          </p:txBody>
        </p:sp>
      </p:grpSp>
      <p:grpSp>
        <p:nvGrpSpPr>
          <p:cNvPr id="6" name="Group 8246"/>
          <p:cNvGrpSpPr>
            <a:grpSpLocks/>
          </p:cNvGrpSpPr>
          <p:nvPr/>
        </p:nvGrpSpPr>
        <p:grpSpPr bwMode="auto">
          <a:xfrm>
            <a:off x="609600" y="2652713"/>
            <a:ext cx="7407275" cy="457200"/>
            <a:chOff x="384" y="1671"/>
            <a:chExt cx="4666" cy="288"/>
          </a:xfrm>
        </p:grpSpPr>
        <p:sp>
          <p:nvSpPr>
            <p:cNvPr id="163866" name="Rectangle 8221"/>
            <p:cNvSpPr>
              <a:spLocks noChangeArrowheads="1"/>
            </p:cNvSpPr>
            <p:nvPr/>
          </p:nvSpPr>
          <p:spPr bwMode="auto">
            <a:xfrm>
              <a:off x="1594" y="1671"/>
              <a:ext cx="1056" cy="288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zh-TW" altLang="en-US" sz="2000" b="1">
                  <a:solidFill>
                    <a:srgbClr val="66FF33"/>
                  </a:solidFill>
                  <a:latin typeface="Times New Roman" pitchFamily="18" charset="0"/>
                  <a:ea typeface="標楷體" pitchFamily="65" charset="-120"/>
                </a:rPr>
                <a:t>技能精練教學</a:t>
              </a:r>
            </a:p>
          </p:txBody>
        </p:sp>
        <p:sp>
          <p:nvSpPr>
            <p:cNvPr id="163867" name="Rectangle 8222"/>
            <p:cNvSpPr>
              <a:spLocks noChangeArrowheads="1"/>
            </p:cNvSpPr>
            <p:nvPr/>
          </p:nvSpPr>
          <p:spPr bwMode="auto">
            <a:xfrm>
              <a:off x="2794" y="1671"/>
              <a:ext cx="1056" cy="288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zh-TW" altLang="en-US" sz="2000" b="1">
                  <a:latin typeface="Times New Roman" pitchFamily="18" charset="0"/>
                  <a:ea typeface="標楷體" pitchFamily="65" charset="-120"/>
                </a:rPr>
                <a:t>概念互動教學</a:t>
              </a:r>
            </a:p>
          </p:txBody>
        </p:sp>
        <p:sp>
          <p:nvSpPr>
            <p:cNvPr id="163868" name="Rectangle 8223"/>
            <p:cNvSpPr>
              <a:spLocks noChangeArrowheads="1"/>
            </p:cNvSpPr>
            <p:nvPr/>
          </p:nvSpPr>
          <p:spPr bwMode="auto">
            <a:xfrm>
              <a:off x="3994" y="1671"/>
              <a:ext cx="1056" cy="288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zh-TW" altLang="en-US" sz="2000" b="1">
                  <a:solidFill>
                    <a:srgbClr val="FFFF66"/>
                  </a:solidFill>
                  <a:latin typeface="Times New Roman" pitchFamily="18" charset="0"/>
                  <a:ea typeface="標楷體" pitchFamily="65" charset="-120"/>
                </a:rPr>
                <a:t>群組互動教學</a:t>
              </a:r>
            </a:p>
          </p:txBody>
        </p:sp>
        <p:sp>
          <p:nvSpPr>
            <p:cNvPr id="163869" name="Text Box 8224"/>
            <p:cNvSpPr txBox="1">
              <a:spLocks noChangeArrowheads="1"/>
            </p:cNvSpPr>
            <p:nvPr/>
          </p:nvSpPr>
          <p:spPr bwMode="auto">
            <a:xfrm>
              <a:off x="384" y="1680"/>
              <a:ext cx="876" cy="250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zh-TW" sz="2000" b="1">
                  <a:latin typeface="Times New Roman" pitchFamily="18" charset="0"/>
                  <a:ea typeface="標楷體" pitchFamily="65" charset="-120"/>
                </a:rPr>
                <a:t>3 </a:t>
              </a:r>
              <a:r>
                <a:rPr lang="zh-TW" altLang="en-US" sz="2000" b="1">
                  <a:latin typeface="Times New Roman" pitchFamily="18" charset="0"/>
                  <a:ea typeface="標楷體" pitchFamily="65" charset="-120"/>
                </a:rPr>
                <a:t>教學模式</a:t>
              </a:r>
            </a:p>
          </p:txBody>
        </p:sp>
      </p:grpSp>
      <p:grpSp>
        <p:nvGrpSpPr>
          <p:cNvPr id="7" name="Group 8245"/>
          <p:cNvGrpSpPr>
            <a:grpSpLocks/>
          </p:cNvGrpSpPr>
          <p:nvPr/>
        </p:nvGrpSpPr>
        <p:grpSpPr bwMode="auto">
          <a:xfrm>
            <a:off x="609600" y="2043113"/>
            <a:ext cx="7407275" cy="457200"/>
            <a:chOff x="384" y="1287"/>
            <a:chExt cx="4666" cy="288"/>
          </a:xfrm>
        </p:grpSpPr>
        <p:sp>
          <p:nvSpPr>
            <p:cNvPr id="163862" name="Rectangle 8227"/>
            <p:cNvSpPr>
              <a:spLocks noChangeArrowheads="1"/>
            </p:cNvSpPr>
            <p:nvPr/>
          </p:nvSpPr>
          <p:spPr bwMode="auto">
            <a:xfrm>
              <a:off x="1594" y="1287"/>
              <a:ext cx="1056" cy="288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zh-TW" altLang="en-US" sz="2000" b="1">
                  <a:solidFill>
                    <a:srgbClr val="66FF33"/>
                  </a:solidFill>
                  <a:latin typeface="Times New Roman" pitchFamily="18" charset="0"/>
                  <a:ea typeface="標楷體" pitchFamily="65" charset="-120"/>
                </a:rPr>
                <a:t>職務相關技能</a:t>
              </a:r>
            </a:p>
          </p:txBody>
        </p:sp>
        <p:sp>
          <p:nvSpPr>
            <p:cNvPr id="163863" name="Rectangle 8228"/>
            <p:cNvSpPr>
              <a:spLocks noChangeArrowheads="1"/>
            </p:cNvSpPr>
            <p:nvPr/>
          </p:nvSpPr>
          <p:spPr bwMode="auto">
            <a:xfrm>
              <a:off x="2794" y="1287"/>
              <a:ext cx="1056" cy="288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zh-TW" altLang="en-US" sz="2000" b="1">
                  <a:latin typeface="Times New Roman" pitchFamily="18" charset="0"/>
                  <a:ea typeface="標楷體" pitchFamily="65" charset="-120"/>
                </a:rPr>
                <a:t>概念整合技能</a:t>
              </a:r>
            </a:p>
          </p:txBody>
        </p:sp>
        <p:sp>
          <p:nvSpPr>
            <p:cNvPr id="163864" name="Rectangle 8229"/>
            <p:cNvSpPr>
              <a:spLocks noChangeArrowheads="1"/>
            </p:cNvSpPr>
            <p:nvPr/>
          </p:nvSpPr>
          <p:spPr bwMode="auto">
            <a:xfrm>
              <a:off x="3994" y="1287"/>
              <a:ext cx="1056" cy="288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zh-TW" altLang="en-US" sz="2000" b="1">
                  <a:solidFill>
                    <a:srgbClr val="FFFF66"/>
                  </a:solidFill>
                  <a:latin typeface="Times New Roman" pitchFamily="18" charset="0"/>
                  <a:ea typeface="標楷體" pitchFamily="65" charset="-120"/>
                </a:rPr>
                <a:t>創新發展技能</a:t>
              </a:r>
            </a:p>
          </p:txBody>
        </p:sp>
        <p:sp>
          <p:nvSpPr>
            <p:cNvPr id="163865" name="Text Box 8230"/>
            <p:cNvSpPr txBox="1">
              <a:spLocks noChangeArrowheads="1"/>
            </p:cNvSpPr>
            <p:nvPr/>
          </p:nvSpPr>
          <p:spPr bwMode="auto">
            <a:xfrm>
              <a:off x="384" y="1296"/>
              <a:ext cx="876" cy="250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zh-TW" sz="2000" b="1">
                  <a:latin typeface="Times New Roman" pitchFamily="18" charset="0"/>
                  <a:ea typeface="標楷體" pitchFamily="65" charset="-120"/>
                </a:rPr>
                <a:t>2 </a:t>
              </a:r>
              <a:r>
                <a:rPr lang="zh-TW" altLang="en-US" sz="2000" b="1">
                  <a:latin typeface="Times New Roman" pitchFamily="18" charset="0"/>
                  <a:ea typeface="標楷體" pitchFamily="65" charset="-120"/>
                </a:rPr>
                <a:t>學習課題</a:t>
              </a:r>
            </a:p>
          </p:txBody>
        </p:sp>
      </p:grpSp>
      <p:grpSp>
        <p:nvGrpSpPr>
          <p:cNvPr id="8" name="Group 8244"/>
          <p:cNvGrpSpPr>
            <a:grpSpLocks/>
          </p:cNvGrpSpPr>
          <p:nvPr/>
        </p:nvGrpSpPr>
        <p:grpSpPr bwMode="auto">
          <a:xfrm>
            <a:off x="609600" y="1433513"/>
            <a:ext cx="7407275" cy="457200"/>
            <a:chOff x="384" y="903"/>
            <a:chExt cx="4666" cy="288"/>
          </a:xfrm>
        </p:grpSpPr>
        <p:sp>
          <p:nvSpPr>
            <p:cNvPr id="163858" name="Rectangle 8233"/>
            <p:cNvSpPr>
              <a:spLocks noChangeArrowheads="1"/>
            </p:cNvSpPr>
            <p:nvPr/>
          </p:nvSpPr>
          <p:spPr bwMode="auto">
            <a:xfrm>
              <a:off x="1594" y="903"/>
              <a:ext cx="1056" cy="288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zh-TW" altLang="en-US" sz="2000" b="1">
                  <a:solidFill>
                    <a:srgbClr val="66FF33"/>
                  </a:solidFill>
                  <a:latin typeface="Times New Roman" pitchFamily="18" charset="0"/>
                  <a:ea typeface="標楷體" pitchFamily="65" charset="-120"/>
                </a:rPr>
                <a:t>精練專業技能</a:t>
              </a:r>
            </a:p>
          </p:txBody>
        </p:sp>
        <p:sp>
          <p:nvSpPr>
            <p:cNvPr id="163859" name="Rectangle 8234"/>
            <p:cNvSpPr>
              <a:spLocks noChangeArrowheads="1"/>
            </p:cNvSpPr>
            <p:nvPr/>
          </p:nvSpPr>
          <p:spPr bwMode="auto">
            <a:xfrm>
              <a:off x="2794" y="903"/>
              <a:ext cx="1056" cy="288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zh-TW" altLang="en-US" sz="2000" b="1">
                  <a:latin typeface="Times New Roman" pitchFamily="18" charset="0"/>
                  <a:ea typeface="標楷體" pitchFamily="65" charset="-120"/>
                </a:rPr>
                <a:t>整合多元專業</a:t>
              </a:r>
            </a:p>
          </p:txBody>
        </p:sp>
        <p:sp>
          <p:nvSpPr>
            <p:cNvPr id="163860" name="Rectangle 8235"/>
            <p:cNvSpPr>
              <a:spLocks noChangeArrowheads="1"/>
            </p:cNvSpPr>
            <p:nvPr/>
          </p:nvSpPr>
          <p:spPr bwMode="auto">
            <a:xfrm>
              <a:off x="3994" y="903"/>
              <a:ext cx="1056" cy="288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zh-TW" altLang="en-US" sz="2000" b="1">
                  <a:solidFill>
                    <a:srgbClr val="FFFF66"/>
                  </a:solidFill>
                  <a:latin typeface="Times New Roman" pitchFamily="18" charset="0"/>
                  <a:ea typeface="標楷體" pitchFamily="65" charset="-120"/>
                </a:rPr>
                <a:t>創新異質知識</a:t>
              </a:r>
            </a:p>
          </p:txBody>
        </p:sp>
        <p:sp>
          <p:nvSpPr>
            <p:cNvPr id="163861" name="Text Box 8236"/>
            <p:cNvSpPr txBox="1">
              <a:spLocks noChangeArrowheads="1"/>
            </p:cNvSpPr>
            <p:nvPr/>
          </p:nvSpPr>
          <p:spPr bwMode="auto">
            <a:xfrm>
              <a:off x="384" y="912"/>
              <a:ext cx="876" cy="250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zh-TW" sz="2000" b="1">
                  <a:latin typeface="Times New Roman" pitchFamily="18" charset="0"/>
                  <a:ea typeface="標楷體" pitchFamily="65" charset="-120"/>
                </a:rPr>
                <a:t>1 </a:t>
              </a:r>
              <a:r>
                <a:rPr lang="zh-TW" altLang="en-US" sz="2000" b="1">
                  <a:latin typeface="Times New Roman" pitchFamily="18" charset="0"/>
                  <a:ea typeface="標楷體" pitchFamily="65" charset="-120"/>
                </a:rPr>
                <a:t>學習目標</a:t>
              </a:r>
            </a:p>
          </p:txBody>
        </p:sp>
      </p:grpSp>
      <p:sp>
        <p:nvSpPr>
          <p:cNvPr id="163851" name="Text Box 8237"/>
          <p:cNvSpPr txBox="1">
            <a:spLocks noChangeArrowheads="1"/>
          </p:cNvSpPr>
          <p:nvPr/>
        </p:nvSpPr>
        <p:spPr bwMode="auto">
          <a:xfrm>
            <a:off x="2286000" y="990600"/>
            <a:ext cx="55943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TW" sz="2400" b="1">
                <a:solidFill>
                  <a:srgbClr val="66FF33"/>
                </a:solidFill>
                <a:latin typeface="Times New Roman" pitchFamily="18" charset="0"/>
                <a:ea typeface="標楷體" pitchFamily="65" charset="-120"/>
              </a:rPr>
              <a:t>     </a:t>
            </a:r>
            <a:r>
              <a:rPr lang="zh-TW" altLang="en-US" sz="2400" b="1">
                <a:solidFill>
                  <a:srgbClr val="66FF33"/>
                </a:solidFill>
                <a:latin typeface="Times New Roman" pitchFamily="18" charset="0"/>
                <a:ea typeface="標楷體" pitchFamily="65" charset="-120"/>
              </a:rPr>
              <a:t>個人學習</a:t>
            </a:r>
            <a:r>
              <a:rPr lang="zh-TW" altLang="en-US" sz="2400" b="1">
                <a:latin typeface="Times New Roman" pitchFamily="18" charset="0"/>
                <a:ea typeface="標楷體" pitchFamily="65" charset="-120"/>
              </a:rPr>
              <a:t>         組內學習         </a:t>
            </a:r>
            <a:r>
              <a:rPr lang="zh-TW" altLang="en-US" sz="2400" b="1">
                <a:solidFill>
                  <a:srgbClr val="FFFF66"/>
                </a:solidFill>
                <a:latin typeface="Times New Roman" pitchFamily="18" charset="0"/>
                <a:ea typeface="標楷體" pitchFamily="65" charset="-120"/>
              </a:rPr>
              <a:t>組間學習</a:t>
            </a:r>
          </a:p>
        </p:txBody>
      </p:sp>
      <p:grpSp>
        <p:nvGrpSpPr>
          <p:cNvPr id="9" name="Group 8251"/>
          <p:cNvGrpSpPr>
            <a:grpSpLocks/>
          </p:cNvGrpSpPr>
          <p:nvPr/>
        </p:nvGrpSpPr>
        <p:grpSpPr bwMode="auto">
          <a:xfrm>
            <a:off x="593725" y="5700713"/>
            <a:ext cx="7407275" cy="457200"/>
            <a:chOff x="374" y="3591"/>
            <a:chExt cx="4666" cy="288"/>
          </a:xfrm>
        </p:grpSpPr>
        <p:sp>
          <p:nvSpPr>
            <p:cNvPr id="163854" name="Rectangle 8240"/>
            <p:cNvSpPr>
              <a:spLocks noChangeArrowheads="1"/>
            </p:cNvSpPr>
            <p:nvPr/>
          </p:nvSpPr>
          <p:spPr bwMode="auto">
            <a:xfrm>
              <a:off x="1584" y="3591"/>
              <a:ext cx="1056" cy="288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zh-TW" altLang="en-US" sz="2000" b="1">
                  <a:solidFill>
                    <a:srgbClr val="66FF33"/>
                  </a:solidFill>
                  <a:latin typeface="Times New Roman" pitchFamily="18" charset="0"/>
                  <a:ea typeface="標楷體" pitchFamily="65" charset="-120"/>
                </a:rPr>
                <a:t>監督管理</a:t>
              </a:r>
            </a:p>
          </p:txBody>
        </p:sp>
        <p:sp>
          <p:nvSpPr>
            <p:cNvPr id="163855" name="Rectangle 8241"/>
            <p:cNvSpPr>
              <a:spLocks noChangeArrowheads="1"/>
            </p:cNvSpPr>
            <p:nvPr/>
          </p:nvSpPr>
          <p:spPr bwMode="auto">
            <a:xfrm>
              <a:off x="2784" y="3591"/>
              <a:ext cx="1056" cy="288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zh-TW" altLang="en-US" sz="2000" b="1">
                  <a:latin typeface="Times New Roman" pitchFamily="18" charset="0"/>
                  <a:ea typeface="標楷體" pitchFamily="65" charset="-120"/>
                </a:rPr>
                <a:t>統合管理</a:t>
              </a:r>
            </a:p>
          </p:txBody>
        </p:sp>
        <p:sp>
          <p:nvSpPr>
            <p:cNvPr id="163856" name="Rectangle 8242"/>
            <p:cNvSpPr>
              <a:spLocks noChangeArrowheads="1"/>
            </p:cNvSpPr>
            <p:nvPr/>
          </p:nvSpPr>
          <p:spPr bwMode="auto">
            <a:xfrm>
              <a:off x="3984" y="3591"/>
              <a:ext cx="1056" cy="288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zh-TW" altLang="en-US" sz="2000" b="1">
                  <a:solidFill>
                    <a:srgbClr val="FFFF66"/>
                  </a:solidFill>
                  <a:latin typeface="Times New Roman" pitchFamily="18" charset="0"/>
                  <a:ea typeface="標楷體" pitchFamily="65" charset="-120"/>
                </a:rPr>
                <a:t>創新管理</a:t>
              </a:r>
            </a:p>
          </p:txBody>
        </p:sp>
        <p:sp>
          <p:nvSpPr>
            <p:cNvPr id="163857" name="Text Box 8243"/>
            <p:cNvSpPr txBox="1">
              <a:spLocks noChangeArrowheads="1"/>
            </p:cNvSpPr>
            <p:nvPr/>
          </p:nvSpPr>
          <p:spPr bwMode="auto">
            <a:xfrm>
              <a:off x="374" y="3600"/>
              <a:ext cx="876" cy="250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zh-TW" sz="2000" b="1">
                  <a:latin typeface="Times New Roman" pitchFamily="18" charset="0"/>
                  <a:ea typeface="標楷體" pitchFamily="65" charset="-120"/>
                </a:rPr>
                <a:t>8 </a:t>
              </a:r>
              <a:r>
                <a:rPr lang="zh-TW" altLang="en-US" sz="2000" b="1">
                  <a:latin typeface="Times New Roman" pitchFamily="18" charset="0"/>
                  <a:ea typeface="標楷體" pitchFamily="65" charset="-120"/>
                </a:rPr>
                <a:t>領導風格</a:t>
              </a:r>
            </a:p>
          </p:txBody>
        </p:sp>
      </p:grpSp>
      <p:pic>
        <p:nvPicPr>
          <p:cNvPr id="163853" name="Picture 8252" descr="j0283749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12088" y="5805488"/>
            <a:ext cx="1143000" cy="72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9672EE-F2F2-430B-9A6A-A8EAEA212303}" type="slidenum">
              <a:rPr lang="en-US" altLang="zh-TW"/>
              <a:pPr>
                <a:defRPr/>
              </a:pPr>
              <a:t>10</a:t>
            </a:fld>
            <a:endParaRPr lang="en-US" altLang="zh-TW"/>
          </a:p>
        </p:txBody>
      </p:sp>
      <p:sp>
        <p:nvSpPr>
          <p:cNvPr id="1940486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zh-TW" altLang="en-US" smtClean="0"/>
              <a:t>學習型組織評估系統</a:t>
            </a:r>
          </a:p>
        </p:txBody>
      </p:sp>
      <p:pic>
        <p:nvPicPr>
          <p:cNvPr id="173060" name="Picture 5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042988" y="981075"/>
            <a:ext cx="7129462" cy="5348288"/>
          </a:xfr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AA1CB09-56AE-42AA-ACC4-3299F5BFC28F}" type="slidenum">
              <a:rPr lang="en-US" altLang="zh-TW"/>
              <a:pPr>
                <a:defRPr/>
              </a:pPr>
              <a:t>11</a:t>
            </a:fld>
            <a:endParaRPr lang="en-US" altLang="zh-TW"/>
          </a:p>
        </p:txBody>
      </p:sp>
      <p:sp>
        <p:nvSpPr>
          <p:cNvPr id="1943558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zh-TW" altLang="en-US" smtClean="0"/>
              <a:t>學習型組織評估系統</a:t>
            </a:r>
          </a:p>
        </p:txBody>
      </p:sp>
      <p:pic>
        <p:nvPicPr>
          <p:cNvPr id="174084" name="Picture 5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971550" y="981075"/>
            <a:ext cx="7272338" cy="5453063"/>
          </a:xfr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53DDFCF-D636-4FE9-9776-139D153BB2F7}" type="slidenum">
              <a:rPr lang="en-US" altLang="zh-TW"/>
              <a:pPr>
                <a:defRPr/>
              </a:pPr>
              <a:t>12</a:t>
            </a:fld>
            <a:endParaRPr lang="en-US" altLang="zh-TW"/>
          </a:p>
        </p:txBody>
      </p:sp>
      <p:sp>
        <p:nvSpPr>
          <p:cNvPr id="17428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zh-TW" smtClean="0"/>
              <a:t>IBM</a:t>
            </a:r>
            <a:r>
              <a:rPr lang="zh-TW" altLang="en-US" smtClean="0"/>
              <a:t>混合式學習模組</a:t>
            </a:r>
          </a:p>
        </p:txBody>
      </p:sp>
      <p:pic>
        <p:nvPicPr>
          <p:cNvPr id="175108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827088" y="981075"/>
            <a:ext cx="7488237" cy="5419725"/>
          </a:xfr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ABA917-AB47-4D9A-A4D6-016FBADEC36D}" type="slidenum">
              <a:rPr lang="en-US" altLang="zh-TW"/>
              <a:pPr>
                <a:defRPr/>
              </a:pPr>
              <a:t>13</a:t>
            </a:fld>
            <a:endParaRPr lang="en-US" altLang="zh-TW"/>
          </a:p>
        </p:txBody>
      </p:sp>
      <p:sp>
        <p:nvSpPr>
          <p:cNvPr id="17438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zh-TW" smtClean="0"/>
              <a:t>IBM</a:t>
            </a:r>
            <a:r>
              <a:rPr lang="zh-TW" altLang="en-US" smtClean="0"/>
              <a:t>混合式學習模組</a:t>
            </a:r>
          </a:p>
        </p:txBody>
      </p:sp>
      <p:pic>
        <p:nvPicPr>
          <p:cNvPr id="176132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042988" y="1125538"/>
            <a:ext cx="7200900" cy="523240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692175E-1D53-4DFB-AA66-C19527C032DC}" type="slidenum">
              <a:rPr lang="en-US" altLang="zh-TW"/>
              <a:pPr>
                <a:defRPr/>
              </a:pPr>
              <a:t>14</a:t>
            </a:fld>
            <a:endParaRPr lang="en-US" altLang="zh-TW"/>
          </a:p>
        </p:txBody>
      </p:sp>
      <p:sp>
        <p:nvSpPr>
          <p:cNvPr id="18862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en-US" sz="3600" smtClean="0"/>
              <a:t>Motorola</a:t>
            </a:r>
            <a:r>
              <a:rPr lang="zh-TW" altLang="en-US" sz="3600" b="0" smtClean="0"/>
              <a:t>教育訓練的評估與追蹤</a:t>
            </a:r>
            <a:endParaRPr lang="zh-TW" altLang="en-US" sz="3600" smtClean="0"/>
          </a:p>
        </p:txBody>
      </p:sp>
      <p:pic>
        <p:nvPicPr>
          <p:cNvPr id="177156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27088" y="1484313"/>
            <a:ext cx="7488237" cy="3952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835127E-E30F-4D6E-AF51-43CCCFA7AD25}" type="slidenum">
              <a:rPr lang="en-US" altLang="zh-TW"/>
              <a:pPr>
                <a:defRPr/>
              </a:pPr>
              <a:t>15</a:t>
            </a:fld>
            <a:endParaRPr lang="en-US" altLang="zh-TW"/>
          </a:p>
        </p:txBody>
      </p:sp>
      <p:sp>
        <p:nvSpPr>
          <p:cNvPr id="1887234" name="Rectangle 2"/>
          <p:cNvSpPr>
            <a:spLocks noGrp="1" noChangeArrowheads="1"/>
          </p:cNvSpPr>
          <p:nvPr>
            <p:ph type="title"/>
          </p:nvPr>
        </p:nvSpPr>
        <p:spPr>
          <a:xfrm>
            <a:off x="250825" y="0"/>
            <a:ext cx="8713788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en-US" sz="3600" smtClean="0"/>
              <a:t>Motorola</a:t>
            </a:r>
            <a:r>
              <a:rPr lang="zh-TW" altLang="zh-TW" sz="2800" b="0" smtClean="0"/>
              <a:t>「教育訓練」與「知識整合」之學習活動</a:t>
            </a:r>
            <a:endParaRPr lang="zh-TW" altLang="en-US" sz="2800" smtClean="0"/>
          </a:p>
        </p:txBody>
      </p:sp>
      <p:pic>
        <p:nvPicPr>
          <p:cNvPr id="178180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4213" y="1268413"/>
            <a:ext cx="7921625" cy="4464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D50C8A6-3AB5-4956-904E-6EF8958726EB}" type="slidenum">
              <a:rPr lang="en-US" altLang="zh-TW"/>
              <a:pPr>
                <a:defRPr/>
              </a:pPr>
              <a:t>16</a:t>
            </a:fld>
            <a:endParaRPr lang="en-US" altLang="zh-TW"/>
          </a:p>
        </p:txBody>
      </p:sp>
      <p:sp>
        <p:nvSpPr>
          <p:cNvPr id="18892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en-US" sz="3200" smtClean="0"/>
              <a:t>Motorola</a:t>
            </a:r>
            <a:r>
              <a:rPr lang="zh-TW" altLang="zh-TW" sz="2400" b="0" smtClean="0"/>
              <a:t>「自我發展訓練」與「知識整合」之學習活動</a:t>
            </a:r>
            <a:endParaRPr lang="zh-TW" altLang="en-US" sz="2400" smtClean="0"/>
          </a:p>
        </p:txBody>
      </p:sp>
      <p:pic>
        <p:nvPicPr>
          <p:cNvPr id="179204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4213" y="1052513"/>
            <a:ext cx="7775575" cy="4608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0E16E02-087C-4BE7-A491-C977AF3DDC9C}" type="slidenum">
              <a:rPr lang="en-US" altLang="zh-TW"/>
              <a:pPr>
                <a:defRPr/>
              </a:pPr>
              <a:t>17</a:t>
            </a:fld>
            <a:endParaRPr lang="en-US" altLang="zh-TW"/>
          </a:p>
        </p:txBody>
      </p:sp>
      <p:sp>
        <p:nvSpPr>
          <p:cNvPr id="1891330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0"/>
            <a:ext cx="84963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en-US" sz="3200" smtClean="0"/>
              <a:t>Motorola</a:t>
            </a:r>
            <a:r>
              <a:rPr lang="zh-TW" altLang="zh-TW" sz="2800" b="0" smtClean="0"/>
              <a:t>「教育訓練」與「知識整合」之整合模式</a:t>
            </a:r>
            <a:endParaRPr lang="zh-TW" altLang="en-US" sz="2800" b="0" smtClean="0"/>
          </a:p>
        </p:txBody>
      </p:sp>
      <p:pic>
        <p:nvPicPr>
          <p:cNvPr id="180228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4213" y="1268413"/>
            <a:ext cx="7920037" cy="424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7271581-B7F5-4FE7-B05C-9CC3515EFBCC}" type="slidenum">
              <a:rPr lang="en-US" altLang="zh-TW"/>
              <a:pPr>
                <a:defRPr/>
              </a:pPr>
              <a:t>18</a:t>
            </a:fld>
            <a:endParaRPr lang="en-US" altLang="zh-TW"/>
          </a:p>
        </p:txBody>
      </p:sp>
      <p:pic>
        <p:nvPicPr>
          <p:cNvPr id="181251" name="Picture 2" descr="BD14997_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14400" y="914400"/>
            <a:ext cx="6858000" cy="36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1252" name="Picture 3" descr="BD14790_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600" y="914400"/>
            <a:ext cx="6858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03588" name="Rectangle 4"/>
          <p:cNvSpPr>
            <a:spLocks noChangeArrowheads="1"/>
          </p:cNvSpPr>
          <p:nvPr/>
        </p:nvSpPr>
        <p:spPr bwMode="auto">
          <a:xfrm>
            <a:off x="228600" y="0"/>
            <a:ext cx="7543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 anchor="ctr"/>
          <a:lstStyle/>
          <a:p>
            <a:pPr algn="ctr">
              <a:defRPr/>
            </a:pPr>
            <a:r>
              <a:rPr lang="en-US" altLang="zh-TW" sz="3600" b="1">
                <a:solidFill>
                  <a:srgbClr val="FFFF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標楷體" pitchFamily="65" charset="-120"/>
                <a:ea typeface="標楷體" pitchFamily="65" charset="-120"/>
              </a:rPr>
              <a:t>Xerox</a:t>
            </a:r>
            <a:r>
              <a:rPr lang="zh-TW" altLang="en-US" sz="3600" b="1">
                <a:solidFill>
                  <a:srgbClr val="FFFF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標楷體" pitchFamily="65" charset="-120"/>
                <a:ea typeface="標楷體" pitchFamily="65" charset="-120"/>
              </a:rPr>
              <a:t>導入知識管理所面臨的考驗</a:t>
            </a:r>
            <a:endParaRPr lang="zh-TW" altLang="en-US" sz="4400" b="1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1603589" name="Text Box 5"/>
          <p:cNvSpPr txBox="1">
            <a:spLocks noChangeArrowheads="1"/>
          </p:cNvSpPr>
          <p:nvPr/>
        </p:nvSpPr>
        <p:spPr bwMode="auto">
          <a:xfrm>
            <a:off x="762000" y="1219200"/>
            <a:ext cx="19812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zh-TW" altLang="en-US" sz="3200" b="1">
                <a:solidFill>
                  <a:schemeClr val="hlink"/>
                </a:solidFill>
                <a:latin typeface="標楷體" pitchFamily="65" charset="-120"/>
                <a:ea typeface="標楷體" pitchFamily="65" charset="-120"/>
              </a:rPr>
              <a:t>因應之道</a:t>
            </a:r>
          </a:p>
        </p:txBody>
      </p:sp>
      <p:grpSp>
        <p:nvGrpSpPr>
          <p:cNvPr id="2" name="Group 18"/>
          <p:cNvGrpSpPr>
            <a:grpSpLocks/>
          </p:cNvGrpSpPr>
          <p:nvPr/>
        </p:nvGrpSpPr>
        <p:grpSpPr bwMode="auto">
          <a:xfrm>
            <a:off x="501650" y="1844675"/>
            <a:ext cx="2514600" cy="4397375"/>
            <a:chOff x="316" y="1162"/>
            <a:chExt cx="1584" cy="2770"/>
          </a:xfrm>
        </p:grpSpPr>
        <p:grpSp>
          <p:nvGrpSpPr>
            <p:cNvPr id="3" name="Group 15"/>
            <p:cNvGrpSpPr>
              <a:grpSpLocks/>
            </p:cNvGrpSpPr>
            <p:nvPr/>
          </p:nvGrpSpPr>
          <p:grpSpPr bwMode="auto">
            <a:xfrm>
              <a:off x="316" y="1162"/>
              <a:ext cx="1536" cy="2757"/>
              <a:chOff x="316" y="1162"/>
              <a:chExt cx="1536" cy="2757"/>
            </a:xfrm>
          </p:grpSpPr>
          <p:sp>
            <p:nvSpPr>
              <p:cNvPr id="181268" name="AutoShape 6"/>
              <p:cNvSpPr>
                <a:spLocks noChangeArrowheads="1"/>
              </p:cNvSpPr>
              <p:nvPr/>
            </p:nvSpPr>
            <p:spPr bwMode="auto">
              <a:xfrm>
                <a:off x="326" y="1162"/>
                <a:ext cx="1488" cy="336"/>
              </a:xfrm>
              <a:prstGeom prst="plus">
                <a:avLst>
                  <a:gd name="adj" fmla="val 25000"/>
                </a:avLst>
              </a:prstGeom>
              <a:solidFill>
                <a:schemeClr val="hlink"/>
              </a:solidFill>
              <a:ln w="9525">
                <a:miter lim="800000"/>
                <a:headEnd/>
                <a:tailEnd/>
              </a:ln>
              <a:scene3d>
                <a:camera prst="legacyObliqueBottomLeft"/>
                <a:lightRig rig="legacyFlat3" dir="t"/>
              </a:scene3d>
              <a:sp3d extrusionH="430200" prstMaterial="legacyMatte">
                <a:bevelT w="13500" h="13500" prst="angle"/>
                <a:bevelB w="13500" h="13500" prst="angle"/>
                <a:extrusionClr>
                  <a:schemeClr val="hlink"/>
                </a:extrusionClr>
              </a:sp3d>
            </p:spPr>
            <p:txBody>
              <a:bodyPr wrap="none" anchor="ctr">
                <a:flatTx/>
              </a:bodyPr>
              <a:lstStyle/>
              <a:p>
                <a:pPr algn="ctr"/>
                <a:r>
                  <a:rPr lang="zh-TW" altLang="en-US" sz="1600" b="1">
                    <a:latin typeface="標楷體" pitchFamily="65" charset="-120"/>
                    <a:ea typeface="標楷體" pitchFamily="65" charset="-120"/>
                  </a:rPr>
                  <a:t>如何鼓勵員工分享知識？</a:t>
                </a:r>
              </a:p>
            </p:txBody>
          </p:sp>
          <p:sp>
            <p:nvSpPr>
              <p:cNvPr id="181269" name="Rectangle 9"/>
              <p:cNvSpPr>
                <a:spLocks noChangeArrowheads="1"/>
              </p:cNvSpPr>
              <p:nvPr/>
            </p:nvSpPr>
            <p:spPr bwMode="auto">
              <a:xfrm>
                <a:off x="316" y="1711"/>
                <a:ext cx="1536" cy="2208"/>
              </a:xfrm>
              <a:prstGeom prst="rect">
                <a:avLst/>
              </a:prstGeom>
              <a:gradFill rotWithShape="0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5400000" scaled="1"/>
              </a:gradFill>
              <a:ln w="9525">
                <a:miter lim="800000"/>
                <a:headEnd/>
                <a:tailEnd/>
              </a:ln>
              <a:scene3d>
                <a:camera prst="legacyObliqueBottomLeft"/>
                <a:lightRig rig="legacyFlat3" dir="t"/>
              </a:scene3d>
              <a:sp3d extrusionH="430200" prstMaterial="legacyMatte">
                <a:bevelT w="13500" h="13500" prst="angle"/>
                <a:bevelB w="13500" h="13500" prst="angle"/>
                <a:extrusionClr>
                  <a:schemeClr val="hlink"/>
                </a:extrusionClr>
              </a:sp3d>
            </p:spPr>
            <p:txBody>
              <a:bodyPr wrap="none" anchor="ctr">
                <a:flatTx/>
              </a:bodyPr>
              <a:lstStyle/>
              <a:p>
                <a:endParaRPr lang="zh-TW" altLang="en-US"/>
              </a:p>
            </p:txBody>
          </p:sp>
        </p:grpSp>
        <p:sp>
          <p:nvSpPr>
            <p:cNvPr id="181267" name="Text Box 10"/>
            <p:cNvSpPr txBox="1">
              <a:spLocks noChangeArrowheads="1"/>
            </p:cNvSpPr>
            <p:nvPr/>
          </p:nvSpPr>
          <p:spPr bwMode="auto">
            <a:xfrm>
              <a:off x="316" y="1711"/>
              <a:ext cx="1584" cy="22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zh-TW" altLang="en-US">
                  <a:solidFill>
                    <a:schemeClr val="bg2"/>
                  </a:solidFill>
                  <a:latin typeface="標楷體" pitchFamily="65" charset="-120"/>
                  <a:ea typeface="標楷體" pitchFamily="65" charset="-120"/>
                </a:rPr>
                <a:t>該公司內部本來就有一起分享討論的氣氛，人員已經體認到此種知識的分享不僅公司的營運有幫助，對自己的專業知識的快速成長更有利。</a:t>
              </a:r>
            </a:p>
            <a:p>
              <a:pPr>
                <a:spcBef>
                  <a:spcPct val="50000"/>
                </a:spcBef>
              </a:pPr>
              <a:r>
                <a:rPr lang="zh-TW" altLang="en-US">
                  <a:solidFill>
                    <a:schemeClr val="bg2"/>
                  </a:solidFill>
                  <a:latin typeface="標楷體" pitchFamily="65" charset="-120"/>
                  <a:ea typeface="標楷體" pitchFamily="65" charset="-120"/>
                </a:rPr>
                <a:t>文章列有作者的姓名，認可員工個人對於此知識庫的貢獻，這種以團體認同的激勵方式頗為奏效。</a:t>
              </a:r>
            </a:p>
          </p:txBody>
        </p:sp>
      </p:grpSp>
      <p:grpSp>
        <p:nvGrpSpPr>
          <p:cNvPr id="4" name="Group 19"/>
          <p:cNvGrpSpPr>
            <a:grpSpLocks/>
          </p:cNvGrpSpPr>
          <p:nvPr/>
        </p:nvGrpSpPr>
        <p:grpSpPr bwMode="auto">
          <a:xfrm>
            <a:off x="3321050" y="1844675"/>
            <a:ext cx="2514600" cy="4397375"/>
            <a:chOff x="2092" y="1162"/>
            <a:chExt cx="1584" cy="2770"/>
          </a:xfrm>
        </p:grpSpPr>
        <p:sp>
          <p:nvSpPr>
            <p:cNvPr id="181262" name="Rectangle 11"/>
            <p:cNvSpPr>
              <a:spLocks noChangeArrowheads="1"/>
            </p:cNvSpPr>
            <p:nvPr/>
          </p:nvSpPr>
          <p:spPr bwMode="auto">
            <a:xfrm>
              <a:off x="2092" y="1711"/>
              <a:ext cx="1536" cy="2208"/>
            </a:xfrm>
            <a:prstGeom prst="rect">
              <a:avLst/>
            </a:prstGeom>
            <a:gradFill rotWithShape="0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5400000" scaled="1"/>
            </a:gradFill>
            <a:ln w="9525">
              <a:miter lim="800000"/>
              <a:headEnd/>
              <a:tailEnd/>
            </a:ln>
            <a:scene3d>
              <a:camera prst="legacyObliqueBottomLeft"/>
              <a:lightRig rig="legacyFlat3" dir="t"/>
            </a:scene3d>
            <a:sp3d extrusionH="430200" prstMaterial="legacyMatte">
              <a:bevelT w="13500" h="13500" prst="angle"/>
              <a:bevelB w="13500" h="13500" prst="angle"/>
              <a:extrusionClr>
                <a:schemeClr val="hlink"/>
              </a:extrusionClr>
            </a:sp3d>
          </p:spPr>
          <p:txBody>
            <a:bodyPr wrap="none" anchor="ctr">
              <a:flatTx/>
            </a:bodyPr>
            <a:lstStyle/>
            <a:p>
              <a:endParaRPr lang="zh-TW" altLang="en-US"/>
            </a:p>
          </p:txBody>
        </p:sp>
        <p:grpSp>
          <p:nvGrpSpPr>
            <p:cNvPr id="5" name="Group 16"/>
            <p:cNvGrpSpPr>
              <a:grpSpLocks/>
            </p:cNvGrpSpPr>
            <p:nvPr/>
          </p:nvGrpSpPr>
          <p:grpSpPr bwMode="auto">
            <a:xfrm>
              <a:off x="2092" y="1162"/>
              <a:ext cx="1584" cy="2770"/>
              <a:chOff x="2092" y="1162"/>
              <a:chExt cx="1584" cy="2770"/>
            </a:xfrm>
          </p:grpSpPr>
          <p:sp>
            <p:nvSpPr>
              <p:cNvPr id="181264" name="AutoShape 7"/>
              <p:cNvSpPr>
                <a:spLocks noChangeArrowheads="1"/>
              </p:cNvSpPr>
              <p:nvPr/>
            </p:nvSpPr>
            <p:spPr bwMode="auto">
              <a:xfrm>
                <a:off x="2102" y="1162"/>
                <a:ext cx="1488" cy="336"/>
              </a:xfrm>
              <a:prstGeom prst="plus">
                <a:avLst>
                  <a:gd name="adj" fmla="val 25000"/>
                </a:avLst>
              </a:prstGeom>
              <a:solidFill>
                <a:schemeClr val="hlink"/>
              </a:solidFill>
              <a:ln w="9525">
                <a:miter lim="800000"/>
                <a:headEnd/>
                <a:tailEnd/>
              </a:ln>
              <a:scene3d>
                <a:camera prst="legacyObliqueBottomLeft"/>
                <a:lightRig rig="legacyFlat3" dir="t"/>
              </a:scene3d>
              <a:sp3d extrusionH="430200" prstMaterial="legacyMatte">
                <a:bevelT w="13500" h="13500" prst="angle"/>
                <a:bevelB w="13500" h="13500" prst="angle"/>
                <a:extrusionClr>
                  <a:schemeClr val="hlink"/>
                </a:extrusionClr>
              </a:sp3d>
            </p:spPr>
            <p:txBody>
              <a:bodyPr wrap="none" anchor="ctr">
                <a:flatTx/>
              </a:bodyPr>
              <a:lstStyle/>
              <a:p>
                <a:pPr algn="ctr"/>
                <a:r>
                  <a:rPr lang="zh-TW" altLang="en-US" sz="1600" b="1">
                    <a:latin typeface="標楷體" pitchFamily="65" charset="-120"/>
                    <a:ea typeface="標楷體" pitchFamily="65" charset="-120"/>
                  </a:rPr>
                  <a:t>如何評估知識之價值？</a:t>
                </a:r>
              </a:p>
            </p:txBody>
          </p:sp>
          <p:sp>
            <p:nvSpPr>
              <p:cNvPr id="181265" name="Text Box 12"/>
              <p:cNvSpPr txBox="1">
                <a:spLocks noChangeArrowheads="1"/>
              </p:cNvSpPr>
              <p:nvPr/>
            </p:nvSpPr>
            <p:spPr bwMode="auto">
              <a:xfrm>
                <a:off x="2092" y="1711"/>
                <a:ext cx="1584" cy="222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zh-TW" altLang="en-US">
                    <a:solidFill>
                      <a:schemeClr val="bg2"/>
                    </a:solidFill>
                    <a:latin typeface="標楷體" pitchFamily="65" charset="-120"/>
                    <a:ea typeface="標楷體" pitchFamily="65" charset="-120"/>
                  </a:rPr>
                  <a:t>每篇文章的實用價值或是解決方式的好壞差距頗大，有時一種故障問題會出現許多種解決方式，故如何做好評估以節省時間、花費成本等亦是個重要的關鍵。</a:t>
                </a:r>
              </a:p>
              <a:p>
                <a:pPr>
                  <a:spcBef>
                    <a:spcPct val="50000"/>
                  </a:spcBef>
                </a:pPr>
                <a:r>
                  <a:rPr lang="zh-TW" altLang="en-US">
                    <a:solidFill>
                      <a:schemeClr val="bg2"/>
                    </a:solidFill>
                    <a:latin typeface="標楷體" pitchFamily="65" charset="-120"/>
                    <a:ea typeface="標楷體" pitchFamily="65" charset="-120"/>
                  </a:rPr>
                  <a:t>該公司鼓勵大家在使用過該資料庫之後，可以給該篇文章一個評分，讓系統管理者著瞭解各篇文章之實用程度。</a:t>
                </a:r>
              </a:p>
            </p:txBody>
          </p:sp>
        </p:grpSp>
      </p:grpSp>
      <p:grpSp>
        <p:nvGrpSpPr>
          <p:cNvPr id="6" name="Group 20"/>
          <p:cNvGrpSpPr>
            <a:grpSpLocks/>
          </p:cNvGrpSpPr>
          <p:nvPr/>
        </p:nvGrpSpPr>
        <p:grpSpPr bwMode="auto">
          <a:xfrm>
            <a:off x="6140450" y="1844675"/>
            <a:ext cx="2438400" cy="4397375"/>
            <a:chOff x="3868" y="1162"/>
            <a:chExt cx="1536" cy="2770"/>
          </a:xfrm>
        </p:grpSpPr>
        <p:sp>
          <p:nvSpPr>
            <p:cNvPr id="181258" name="Rectangle 13"/>
            <p:cNvSpPr>
              <a:spLocks noChangeArrowheads="1"/>
            </p:cNvSpPr>
            <p:nvPr/>
          </p:nvSpPr>
          <p:spPr bwMode="auto">
            <a:xfrm>
              <a:off x="3868" y="1711"/>
              <a:ext cx="1536" cy="2208"/>
            </a:xfrm>
            <a:prstGeom prst="rect">
              <a:avLst/>
            </a:prstGeom>
            <a:gradFill rotWithShape="0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5400000" scaled="1"/>
            </a:gradFill>
            <a:ln w="9525">
              <a:miter lim="800000"/>
              <a:headEnd/>
              <a:tailEnd/>
            </a:ln>
            <a:scene3d>
              <a:camera prst="legacyObliqueBottomLeft"/>
              <a:lightRig rig="legacyFlat3" dir="t"/>
            </a:scene3d>
            <a:sp3d extrusionH="430200" prstMaterial="legacyMatte">
              <a:bevelT w="13500" h="13500" prst="angle"/>
              <a:bevelB w="13500" h="13500" prst="angle"/>
              <a:extrusionClr>
                <a:schemeClr val="hlink"/>
              </a:extrusionClr>
            </a:sp3d>
          </p:spPr>
          <p:txBody>
            <a:bodyPr wrap="none" anchor="ctr">
              <a:flatTx/>
            </a:bodyPr>
            <a:lstStyle/>
            <a:p>
              <a:endParaRPr lang="zh-TW" altLang="en-US"/>
            </a:p>
          </p:txBody>
        </p:sp>
        <p:grpSp>
          <p:nvGrpSpPr>
            <p:cNvPr id="7" name="Group 17"/>
            <p:cNvGrpSpPr>
              <a:grpSpLocks/>
            </p:cNvGrpSpPr>
            <p:nvPr/>
          </p:nvGrpSpPr>
          <p:grpSpPr bwMode="auto">
            <a:xfrm>
              <a:off x="3868" y="1162"/>
              <a:ext cx="1536" cy="2770"/>
              <a:chOff x="3868" y="1162"/>
              <a:chExt cx="1536" cy="2770"/>
            </a:xfrm>
          </p:grpSpPr>
          <p:sp>
            <p:nvSpPr>
              <p:cNvPr id="181260" name="AutoShape 8"/>
              <p:cNvSpPr>
                <a:spLocks noChangeArrowheads="1"/>
              </p:cNvSpPr>
              <p:nvPr/>
            </p:nvSpPr>
            <p:spPr bwMode="auto">
              <a:xfrm>
                <a:off x="3878" y="1162"/>
                <a:ext cx="1488" cy="336"/>
              </a:xfrm>
              <a:prstGeom prst="plus">
                <a:avLst>
                  <a:gd name="adj" fmla="val 25000"/>
                </a:avLst>
              </a:prstGeom>
              <a:solidFill>
                <a:schemeClr val="hlink"/>
              </a:solidFill>
              <a:ln w="9525">
                <a:miter lim="800000"/>
                <a:headEnd/>
                <a:tailEnd/>
              </a:ln>
              <a:scene3d>
                <a:camera prst="legacyObliqueBottomLeft"/>
                <a:lightRig rig="legacyFlat3" dir="t"/>
              </a:scene3d>
              <a:sp3d extrusionH="430200" prstMaterial="legacyMatte">
                <a:bevelT w="13500" h="13500" prst="angle"/>
                <a:bevelB w="13500" h="13500" prst="angle"/>
                <a:extrusionClr>
                  <a:schemeClr val="hlink"/>
                </a:extrusionClr>
              </a:sp3d>
            </p:spPr>
            <p:txBody>
              <a:bodyPr wrap="none" anchor="ctr">
                <a:flatTx/>
              </a:bodyPr>
              <a:lstStyle/>
              <a:p>
                <a:pPr algn="ctr"/>
                <a:r>
                  <a:rPr lang="zh-TW" altLang="en-US" sz="1400" b="1">
                    <a:latin typeface="標楷體" pitchFamily="65" charset="-120"/>
                    <a:ea typeface="標楷體" pitchFamily="65" charset="-120"/>
                  </a:rPr>
                  <a:t>如何防止知識庫過度的膨脹？</a:t>
                </a:r>
              </a:p>
            </p:txBody>
          </p:sp>
          <p:sp>
            <p:nvSpPr>
              <p:cNvPr id="181261" name="Text Box 14"/>
              <p:cNvSpPr txBox="1">
                <a:spLocks noChangeArrowheads="1"/>
              </p:cNvSpPr>
              <p:nvPr/>
            </p:nvSpPr>
            <p:spPr bwMode="auto">
              <a:xfrm>
                <a:off x="3868" y="1711"/>
                <a:ext cx="1536" cy="222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zh-TW" altLang="en-US">
                    <a:solidFill>
                      <a:schemeClr val="bg2"/>
                    </a:solidFill>
                    <a:latin typeface="標楷體" pitchFamily="65" charset="-120"/>
                    <a:ea typeface="標楷體" pitchFamily="65" charset="-120"/>
                  </a:rPr>
                  <a:t>欲成功地建立企業內知識分享文化固然不容易，一旦員工們習於將自己所知鍵入資料庫之後，管理者如何有效管理這些快速膨脹的資料庫也是一大議題。</a:t>
                </a:r>
              </a:p>
              <a:p>
                <a:pPr>
                  <a:spcBef>
                    <a:spcPct val="50000"/>
                  </a:spcBef>
                </a:pPr>
                <a:r>
                  <a:rPr lang="zh-TW" altLang="en-US">
                    <a:solidFill>
                      <a:schemeClr val="bg2"/>
                    </a:solidFill>
                    <a:latin typeface="標楷體" pitchFamily="65" charset="-120"/>
                    <a:ea typeface="標楷體" pitchFamily="65" charset="-120"/>
                  </a:rPr>
                  <a:t>目前該公司僅能藉著每篇文章被使用的紀錄來評估該文章之價值。</a:t>
                </a:r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80604F3-922E-4704-A0EA-811232ACBA82}" type="slidenum">
              <a:rPr lang="en-US" altLang="zh-TW"/>
              <a:pPr>
                <a:defRPr/>
              </a:pPr>
              <a:t>19</a:t>
            </a:fld>
            <a:endParaRPr lang="en-US" altLang="zh-TW"/>
          </a:p>
        </p:txBody>
      </p:sp>
      <p:sp>
        <p:nvSpPr>
          <p:cNvPr id="148992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zh-TW" altLang="en-US" smtClean="0"/>
              <a:t>分享的秘訣</a:t>
            </a:r>
          </a:p>
        </p:txBody>
      </p:sp>
      <p:sp>
        <p:nvSpPr>
          <p:cNvPr id="1489925" name="Text Box 5"/>
          <p:cNvSpPr txBox="1">
            <a:spLocks noChangeArrowheads="1"/>
          </p:cNvSpPr>
          <p:nvPr/>
        </p:nvSpPr>
        <p:spPr bwMode="auto">
          <a:xfrm>
            <a:off x="1116013" y="1916113"/>
            <a:ext cx="7053262" cy="822325"/>
          </a:xfrm>
          <a:prstGeom prst="rect">
            <a:avLst/>
          </a:prstGeom>
          <a:solidFill>
            <a:srgbClr val="66FF66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TW" altLang="en-US" sz="2400">
                <a:solidFill>
                  <a:srgbClr val="FF0000"/>
                </a:solidFill>
                <a:latin typeface="Times New Roman" pitchFamily="18" charset="0"/>
                <a:ea typeface="標楷體" pitchFamily="65" charset="-120"/>
              </a:rPr>
              <a:t>一個人所擁有的知識中，</a:t>
            </a:r>
            <a:r>
              <a:rPr lang="en-US" altLang="zh-TW" sz="2400">
                <a:solidFill>
                  <a:srgbClr val="FF0000"/>
                </a:solidFill>
                <a:latin typeface="Times New Roman" pitchFamily="18" charset="0"/>
                <a:ea typeface="標楷體" pitchFamily="65" charset="-120"/>
              </a:rPr>
              <a:t>20%</a:t>
            </a:r>
            <a:r>
              <a:rPr lang="zh-TW" altLang="en-US" sz="2400">
                <a:solidFill>
                  <a:srgbClr val="FF0000"/>
                </a:solidFill>
                <a:latin typeface="Times New Roman" pitchFamily="18" charset="0"/>
                <a:ea typeface="標楷體" pitchFamily="65" charset="-120"/>
              </a:rPr>
              <a:t>的關鍵知識便可以貢獻個人</a:t>
            </a:r>
            <a:r>
              <a:rPr lang="en-US" altLang="zh-TW" sz="2400">
                <a:solidFill>
                  <a:srgbClr val="FF0000"/>
                </a:solidFill>
                <a:latin typeface="Times New Roman" pitchFamily="18" charset="0"/>
                <a:ea typeface="標楷體" pitchFamily="65" charset="-120"/>
              </a:rPr>
              <a:t>80%</a:t>
            </a:r>
            <a:r>
              <a:rPr lang="zh-TW" altLang="en-US" sz="2400">
                <a:solidFill>
                  <a:srgbClr val="FF0000"/>
                </a:solidFill>
                <a:latin typeface="Times New Roman" pitchFamily="18" charset="0"/>
                <a:ea typeface="標楷體" pitchFamily="65" charset="-120"/>
              </a:rPr>
              <a:t>的競爭力。 </a:t>
            </a:r>
          </a:p>
        </p:txBody>
      </p:sp>
      <p:grpSp>
        <p:nvGrpSpPr>
          <p:cNvPr id="2" name="Group 8"/>
          <p:cNvGrpSpPr>
            <a:grpSpLocks/>
          </p:cNvGrpSpPr>
          <p:nvPr/>
        </p:nvGrpSpPr>
        <p:grpSpPr bwMode="auto">
          <a:xfrm>
            <a:off x="1122363" y="2830513"/>
            <a:ext cx="7040562" cy="1857375"/>
            <a:chOff x="707" y="1783"/>
            <a:chExt cx="4435" cy="1170"/>
          </a:xfrm>
        </p:grpSpPr>
        <p:sp>
          <p:nvSpPr>
            <p:cNvPr id="182279" name="Text Box 6"/>
            <p:cNvSpPr txBox="1">
              <a:spLocks noChangeArrowheads="1"/>
            </p:cNvSpPr>
            <p:nvPr/>
          </p:nvSpPr>
          <p:spPr bwMode="auto">
            <a:xfrm>
              <a:off x="707" y="2205"/>
              <a:ext cx="4435" cy="748"/>
            </a:xfrm>
            <a:prstGeom prst="rect">
              <a:avLst/>
            </a:prstGeom>
            <a:solidFill>
              <a:srgbClr val="CC99FF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zh-TW" altLang="en-US" sz="2400">
                  <a:solidFill>
                    <a:schemeClr val="bg2"/>
                  </a:solidFill>
                  <a:latin typeface="Times New Roman" pitchFamily="18" charset="0"/>
                  <a:ea typeface="標楷體" pitchFamily="65" charset="-120"/>
                </a:rPr>
                <a:t>個人將其關鍵知識以外的</a:t>
              </a:r>
              <a:r>
                <a:rPr lang="en-US" altLang="zh-TW" sz="2400">
                  <a:solidFill>
                    <a:schemeClr val="bg2"/>
                  </a:solidFill>
                  <a:latin typeface="Times New Roman" pitchFamily="18" charset="0"/>
                  <a:ea typeface="標楷體" pitchFamily="65" charset="-120"/>
                </a:rPr>
                <a:t>80%</a:t>
              </a:r>
              <a:r>
                <a:rPr lang="zh-TW" altLang="en-US" sz="2400">
                  <a:solidFill>
                    <a:schemeClr val="bg2"/>
                  </a:solidFill>
                  <a:latin typeface="Times New Roman" pitchFamily="18" charset="0"/>
                  <a:ea typeface="標楷體" pitchFamily="65" charset="-120"/>
                </a:rPr>
                <a:t>知識分享出去，不僅無損個人競爭力，也能擴大每位分享者的知識來源管道與資訊視野。 </a:t>
              </a:r>
            </a:p>
          </p:txBody>
        </p:sp>
        <p:sp>
          <p:nvSpPr>
            <p:cNvPr id="182280" name="AutoShape 7"/>
            <p:cNvSpPr>
              <a:spLocks noChangeArrowheads="1"/>
            </p:cNvSpPr>
            <p:nvPr/>
          </p:nvSpPr>
          <p:spPr bwMode="auto">
            <a:xfrm>
              <a:off x="2797" y="1783"/>
              <a:ext cx="256" cy="375"/>
            </a:xfrm>
            <a:prstGeom prst="downArrow">
              <a:avLst>
                <a:gd name="adj1" fmla="val 50000"/>
                <a:gd name="adj2" fmla="val 36621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vert="eaVert" wrap="none" anchor="ctr"/>
            <a:lstStyle/>
            <a:p>
              <a:endParaRPr lang="zh-TW" altLang="en-US"/>
            </a:p>
          </p:txBody>
        </p:sp>
      </p:grpSp>
      <p:pic>
        <p:nvPicPr>
          <p:cNvPr id="182278" name="Picture 9" descr="j0234764"/>
          <p:cNvPicPr>
            <a:picLocks noGrp="1" noChangeAspect="1" noChangeArrowheads="1" noCro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6804025" y="5084763"/>
            <a:ext cx="1871663" cy="114300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99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899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899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8992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0FC7A4-28B2-49BD-AEC7-3770D1D56571}" type="slidenum">
              <a:rPr lang="en-US" altLang="zh-TW"/>
              <a:pPr>
                <a:defRPr/>
              </a:pPr>
              <a:t>2</a:t>
            </a:fld>
            <a:endParaRPr lang="en-US" altLang="zh-TW"/>
          </a:p>
        </p:txBody>
      </p:sp>
      <p:pic>
        <p:nvPicPr>
          <p:cNvPr id="1926148" name="聯電.wmv">
            <a:hlinkClick r:id="" action="ppaction://media"/>
          </p:cNvPr>
          <p:cNvPicPr>
            <a:picLocks noRot="1" noChangeAspect="1" noChangeArrowheads="1"/>
          </p:cNvPicPr>
          <p:nvPr>
            <a:videoFile r:link="rId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1331913" y="1268413"/>
            <a:ext cx="6481762" cy="4860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26149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zh-TW" altLang="en-US" smtClean="0"/>
              <a:t>企業個案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9261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192614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26148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1926148"/>
                </p:tgtEl>
              </p:cMediaNode>
            </p:video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ADA7D15-AFBD-4DA6-A8C3-1B326F7798B3}" type="slidenum">
              <a:rPr lang="en-US" altLang="zh-TW"/>
              <a:pPr>
                <a:defRPr/>
              </a:pPr>
              <a:t>20</a:t>
            </a:fld>
            <a:endParaRPr lang="en-US" altLang="zh-TW"/>
          </a:p>
        </p:txBody>
      </p:sp>
      <p:sp>
        <p:nvSpPr>
          <p:cNvPr id="1620994" name="Rectangle 2"/>
          <p:cNvSpPr>
            <a:spLocks noGrp="1" noChangeArrowheads="1"/>
          </p:cNvSpPr>
          <p:nvPr>
            <p:ph type="title"/>
          </p:nvPr>
        </p:nvSpPr>
        <p:spPr/>
        <p:txBody>
          <a:bodyPr lIns="92075" tIns="46037" rIns="92075" bIns="46037"/>
          <a:lstStyle/>
          <a:p>
            <a:pPr eaLnBrk="1" hangingPunct="1">
              <a:defRPr/>
            </a:pPr>
            <a:r>
              <a:rPr lang="zh-TW" altLang="en-US" smtClean="0"/>
              <a:t>惠普知識管理之理論基礎</a:t>
            </a:r>
          </a:p>
        </p:txBody>
      </p:sp>
      <p:pic>
        <p:nvPicPr>
          <p:cNvPr id="183300" name="Picture 26" descr="j0303456"/>
          <p:cNvPicPr>
            <a:picLocks noGrp="1" noChangeAspect="1" noChangeArrowheads="1" noCrop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6516688" y="4437063"/>
            <a:ext cx="2016125" cy="1350962"/>
          </a:xfrm>
          <a:noFill/>
        </p:spPr>
      </p:pic>
      <p:sp>
        <p:nvSpPr>
          <p:cNvPr id="183301" name="Text Box 6"/>
          <p:cNvSpPr txBox="1">
            <a:spLocks noChangeArrowheads="1"/>
          </p:cNvSpPr>
          <p:nvPr/>
        </p:nvSpPr>
        <p:spPr bwMode="auto">
          <a:xfrm>
            <a:off x="0" y="2781300"/>
            <a:ext cx="863600" cy="822325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TW" altLang="en-US" sz="2400" b="1">
                <a:latin typeface="Times New Roman" pitchFamily="18" charset="0"/>
                <a:ea typeface="標楷體" pitchFamily="65" charset="-120"/>
              </a:rPr>
              <a:t>外顯程度</a:t>
            </a:r>
          </a:p>
        </p:txBody>
      </p:sp>
      <p:sp>
        <p:nvSpPr>
          <p:cNvPr id="183302" name="Text Box 7"/>
          <p:cNvSpPr txBox="1">
            <a:spLocks noChangeArrowheads="1"/>
          </p:cNvSpPr>
          <p:nvPr/>
        </p:nvSpPr>
        <p:spPr bwMode="auto">
          <a:xfrm>
            <a:off x="8280400" y="2781300"/>
            <a:ext cx="863600" cy="822325"/>
          </a:xfrm>
          <a:prstGeom prst="rect">
            <a:avLst/>
          </a:prstGeom>
          <a:solidFill>
            <a:srgbClr val="FF33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TW" altLang="en-US" sz="2400" b="1">
                <a:latin typeface="Times New Roman" pitchFamily="18" charset="0"/>
                <a:ea typeface="標楷體" pitchFamily="65" charset="-120"/>
              </a:rPr>
              <a:t>內隱程度</a:t>
            </a:r>
          </a:p>
        </p:txBody>
      </p:sp>
      <p:grpSp>
        <p:nvGrpSpPr>
          <p:cNvPr id="2" name="Group 25"/>
          <p:cNvGrpSpPr>
            <a:grpSpLocks/>
          </p:cNvGrpSpPr>
          <p:nvPr/>
        </p:nvGrpSpPr>
        <p:grpSpPr bwMode="auto">
          <a:xfrm>
            <a:off x="828675" y="3025775"/>
            <a:ext cx="7416800" cy="1182688"/>
            <a:chOff x="522" y="1906"/>
            <a:chExt cx="4672" cy="745"/>
          </a:xfrm>
        </p:grpSpPr>
        <p:grpSp>
          <p:nvGrpSpPr>
            <p:cNvPr id="3" name="Group 24"/>
            <p:cNvGrpSpPr>
              <a:grpSpLocks/>
            </p:cNvGrpSpPr>
            <p:nvPr/>
          </p:nvGrpSpPr>
          <p:grpSpPr bwMode="auto">
            <a:xfrm>
              <a:off x="522" y="1997"/>
              <a:ext cx="4672" cy="0"/>
              <a:chOff x="522" y="1997"/>
              <a:chExt cx="4672" cy="0"/>
            </a:xfrm>
          </p:grpSpPr>
          <p:sp>
            <p:nvSpPr>
              <p:cNvPr id="183321" name="Line 3"/>
              <p:cNvSpPr>
                <a:spLocks noChangeShapeType="1"/>
              </p:cNvSpPr>
              <p:nvPr/>
            </p:nvSpPr>
            <p:spPr bwMode="auto">
              <a:xfrm>
                <a:off x="4922" y="1997"/>
                <a:ext cx="272" cy="0"/>
              </a:xfrm>
              <a:prstGeom prst="line">
                <a:avLst/>
              </a:prstGeom>
              <a:noFill/>
              <a:ln w="38100">
                <a:solidFill>
                  <a:srgbClr val="FFFF99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83322" name="Line 4"/>
              <p:cNvSpPr>
                <a:spLocks noChangeShapeType="1"/>
              </p:cNvSpPr>
              <p:nvPr/>
            </p:nvSpPr>
            <p:spPr bwMode="auto">
              <a:xfrm rot="10800000">
                <a:off x="522" y="1997"/>
                <a:ext cx="272" cy="0"/>
              </a:xfrm>
              <a:prstGeom prst="line">
                <a:avLst/>
              </a:prstGeom>
              <a:noFill/>
              <a:ln w="38100">
                <a:solidFill>
                  <a:srgbClr val="FFFF99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83323" name="Line 5"/>
              <p:cNvSpPr>
                <a:spLocks noChangeShapeType="1"/>
              </p:cNvSpPr>
              <p:nvPr/>
            </p:nvSpPr>
            <p:spPr bwMode="auto">
              <a:xfrm>
                <a:off x="794" y="1997"/>
                <a:ext cx="4151" cy="0"/>
              </a:xfrm>
              <a:prstGeom prst="line">
                <a:avLst/>
              </a:prstGeom>
              <a:noFill/>
              <a:ln w="38100">
                <a:solidFill>
                  <a:srgbClr val="FFFF99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</p:grpSp>
        <p:sp>
          <p:nvSpPr>
            <p:cNvPr id="183305" name="Text Box 8"/>
            <p:cNvSpPr txBox="1">
              <a:spLocks noChangeArrowheads="1"/>
            </p:cNvSpPr>
            <p:nvPr/>
          </p:nvSpPr>
          <p:spPr bwMode="auto">
            <a:xfrm>
              <a:off x="658" y="2133"/>
              <a:ext cx="613" cy="5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altLang="zh-TW" sz="2400" b="1">
                  <a:latin typeface="Times New Roman" pitchFamily="18" charset="0"/>
                  <a:ea typeface="標楷體" pitchFamily="65" charset="-120"/>
                </a:rPr>
                <a:t>know</a:t>
              </a:r>
            </a:p>
            <a:p>
              <a:r>
                <a:rPr lang="en-US" altLang="zh-TW" sz="2400" b="1">
                  <a:latin typeface="Times New Roman" pitchFamily="18" charset="0"/>
                  <a:ea typeface="標楷體" pitchFamily="65" charset="-120"/>
                </a:rPr>
                <a:t>How</a:t>
              </a:r>
            </a:p>
          </p:txBody>
        </p:sp>
        <p:sp>
          <p:nvSpPr>
            <p:cNvPr id="183306" name="Text Box 9"/>
            <p:cNvSpPr txBox="1">
              <a:spLocks noChangeArrowheads="1"/>
            </p:cNvSpPr>
            <p:nvPr/>
          </p:nvSpPr>
          <p:spPr bwMode="auto">
            <a:xfrm>
              <a:off x="1202" y="2117"/>
              <a:ext cx="544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zh-TW" altLang="en-US" sz="2400" b="1">
                  <a:solidFill>
                    <a:srgbClr val="FF9966"/>
                  </a:solidFill>
                  <a:latin typeface="Times New Roman" pitchFamily="18" charset="0"/>
                  <a:ea typeface="標楷體" pitchFamily="65" charset="-120"/>
                </a:rPr>
                <a:t>技術</a:t>
              </a:r>
            </a:p>
          </p:txBody>
        </p:sp>
        <p:sp>
          <p:nvSpPr>
            <p:cNvPr id="183307" name="Text Box 10"/>
            <p:cNvSpPr txBox="1">
              <a:spLocks noChangeArrowheads="1"/>
            </p:cNvSpPr>
            <p:nvPr/>
          </p:nvSpPr>
          <p:spPr bwMode="auto">
            <a:xfrm>
              <a:off x="1746" y="2088"/>
              <a:ext cx="544" cy="5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zh-TW" altLang="en-US" sz="2400" b="1">
                  <a:latin typeface="Times New Roman" pitchFamily="18" charset="0"/>
                  <a:ea typeface="標楷體" pitchFamily="65" charset="-120"/>
                </a:rPr>
                <a:t>提案制度</a:t>
              </a:r>
            </a:p>
          </p:txBody>
        </p:sp>
        <p:sp>
          <p:nvSpPr>
            <p:cNvPr id="183308" name="Text Box 11"/>
            <p:cNvSpPr txBox="1">
              <a:spLocks noChangeArrowheads="1"/>
            </p:cNvSpPr>
            <p:nvPr/>
          </p:nvSpPr>
          <p:spPr bwMode="auto">
            <a:xfrm>
              <a:off x="2336" y="2088"/>
              <a:ext cx="544" cy="5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zh-TW" altLang="en-US" sz="2400" b="1">
                  <a:solidFill>
                    <a:srgbClr val="FF9966"/>
                  </a:solidFill>
                  <a:latin typeface="Times New Roman" pitchFamily="18" charset="0"/>
                  <a:ea typeface="標楷體" pitchFamily="65" charset="-120"/>
                </a:rPr>
                <a:t>課堂講授</a:t>
              </a:r>
            </a:p>
          </p:txBody>
        </p:sp>
        <p:sp>
          <p:nvSpPr>
            <p:cNvPr id="183309" name="Text Box 12"/>
            <p:cNvSpPr txBox="1">
              <a:spLocks noChangeArrowheads="1"/>
            </p:cNvSpPr>
            <p:nvPr/>
          </p:nvSpPr>
          <p:spPr bwMode="auto">
            <a:xfrm>
              <a:off x="2881" y="2088"/>
              <a:ext cx="544" cy="5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zh-TW" altLang="en-US" sz="2400" b="1">
                  <a:latin typeface="Times New Roman" pitchFamily="18" charset="0"/>
                  <a:ea typeface="標楷體" pitchFamily="65" charset="-120"/>
                </a:rPr>
                <a:t>師徒制度</a:t>
              </a:r>
            </a:p>
          </p:txBody>
        </p:sp>
        <p:sp>
          <p:nvSpPr>
            <p:cNvPr id="183310" name="Text Box 13"/>
            <p:cNvSpPr txBox="1">
              <a:spLocks noChangeArrowheads="1"/>
            </p:cNvSpPr>
            <p:nvPr/>
          </p:nvSpPr>
          <p:spPr bwMode="auto">
            <a:xfrm>
              <a:off x="3470" y="2069"/>
              <a:ext cx="544" cy="5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zh-TW" altLang="en-US" sz="2400" b="1">
                  <a:solidFill>
                    <a:srgbClr val="FF9966"/>
                  </a:solidFill>
                  <a:latin typeface="Times New Roman" pitchFamily="18" charset="0"/>
                  <a:ea typeface="標楷體" pitchFamily="65" charset="-120"/>
                </a:rPr>
                <a:t>實習制度</a:t>
              </a:r>
            </a:p>
          </p:txBody>
        </p:sp>
        <p:sp>
          <p:nvSpPr>
            <p:cNvPr id="183311" name="Text Box 14"/>
            <p:cNvSpPr txBox="1">
              <a:spLocks noChangeArrowheads="1"/>
            </p:cNvSpPr>
            <p:nvPr/>
          </p:nvSpPr>
          <p:spPr bwMode="auto">
            <a:xfrm>
              <a:off x="4015" y="2042"/>
              <a:ext cx="544" cy="5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zh-TW" altLang="en-US" sz="2400" b="1">
                  <a:latin typeface="Times New Roman" pitchFamily="18" charset="0"/>
                  <a:ea typeface="標楷體" pitchFamily="65" charset="-120"/>
                </a:rPr>
                <a:t>實地考察</a:t>
              </a:r>
            </a:p>
          </p:txBody>
        </p:sp>
        <p:sp>
          <p:nvSpPr>
            <p:cNvPr id="183312" name="Text Box 15"/>
            <p:cNvSpPr txBox="1">
              <a:spLocks noChangeArrowheads="1"/>
            </p:cNvSpPr>
            <p:nvPr/>
          </p:nvSpPr>
          <p:spPr bwMode="auto">
            <a:xfrm>
              <a:off x="4513" y="2042"/>
              <a:ext cx="544" cy="5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zh-TW" altLang="en-US" sz="2400" b="1">
                  <a:solidFill>
                    <a:srgbClr val="FF9966"/>
                  </a:solidFill>
                  <a:latin typeface="Times New Roman" pitchFamily="18" charset="0"/>
                  <a:ea typeface="標楷體" pitchFamily="65" charset="-120"/>
                </a:rPr>
                <a:t>親身感受</a:t>
              </a:r>
            </a:p>
          </p:txBody>
        </p:sp>
        <p:sp>
          <p:nvSpPr>
            <p:cNvPr id="183313" name="Line 16"/>
            <p:cNvSpPr>
              <a:spLocks noChangeShapeType="1"/>
            </p:cNvSpPr>
            <p:nvPr/>
          </p:nvSpPr>
          <p:spPr bwMode="auto">
            <a:xfrm>
              <a:off x="885" y="1906"/>
              <a:ext cx="0" cy="18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83314" name="Line 17"/>
            <p:cNvSpPr>
              <a:spLocks noChangeShapeType="1"/>
            </p:cNvSpPr>
            <p:nvPr/>
          </p:nvSpPr>
          <p:spPr bwMode="auto">
            <a:xfrm>
              <a:off x="4785" y="1906"/>
              <a:ext cx="0" cy="18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83315" name="Line 18"/>
            <p:cNvSpPr>
              <a:spLocks noChangeShapeType="1"/>
            </p:cNvSpPr>
            <p:nvPr/>
          </p:nvSpPr>
          <p:spPr bwMode="auto">
            <a:xfrm>
              <a:off x="4241" y="1906"/>
              <a:ext cx="0" cy="18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83316" name="Line 19"/>
            <p:cNvSpPr>
              <a:spLocks noChangeShapeType="1"/>
            </p:cNvSpPr>
            <p:nvPr/>
          </p:nvSpPr>
          <p:spPr bwMode="auto">
            <a:xfrm>
              <a:off x="3742" y="1906"/>
              <a:ext cx="0" cy="18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83317" name="Line 20"/>
            <p:cNvSpPr>
              <a:spLocks noChangeShapeType="1"/>
            </p:cNvSpPr>
            <p:nvPr/>
          </p:nvSpPr>
          <p:spPr bwMode="auto">
            <a:xfrm>
              <a:off x="3107" y="1906"/>
              <a:ext cx="0" cy="18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83318" name="Line 21"/>
            <p:cNvSpPr>
              <a:spLocks noChangeShapeType="1"/>
            </p:cNvSpPr>
            <p:nvPr/>
          </p:nvSpPr>
          <p:spPr bwMode="auto">
            <a:xfrm>
              <a:off x="2608" y="1906"/>
              <a:ext cx="0" cy="18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83319" name="Line 22"/>
            <p:cNvSpPr>
              <a:spLocks noChangeShapeType="1"/>
            </p:cNvSpPr>
            <p:nvPr/>
          </p:nvSpPr>
          <p:spPr bwMode="auto">
            <a:xfrm>
              <a:off x="2019" y="1906"/>
              <a:ext cx="0" cy="18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83320" name="Line 23"/>
            <p:cNvSpPr>
              <a:spLocks noChangeShapeType="1"/>
            </p:cNvSpPr>
            <p:nvPr/>
          </p:nvSpPr>
          <p:spPr bwMode="auto">
            <a:xfrm>
              <a:off x="1474" y="1906"/>
              <a:ext cx="0" cy="18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1B4C867-24B1-4D7C-9C93-6114C0585DC3}" type="slidenum">
              <a:rPr lang="en-US" altLang="zh-TW"/>
              <a:pPr>
                <a:defRPr/>
              </a:pPr>
              <a:t>21</a:t>
            </a:fld>
            <a:endParaRPr lang="en-US" altLang="zh-TW"/>
          </a:p>
        </p:txBody>
      </p:sp>
      <p:sp>
        <p:nvSpPr>
          <p:cNvPr id="1622018" name="Rectangle 2"/>
          <p:cNvSpPr>
            <a:spLocks noGrp="1" noChangeArrowheads="1"/>
          </p:cNvSpPr>
          <p:nvPr>
            <p:ph type="title"/>
          </p:nvPr>
        </p:nvSpPr>
        <p:spPr>
          <a:xfrm>
            <a:off x="323850" y="188913"/>
            <a:ext cx="8208963" cy="1143000"/>
          </a:xfrm>
        </p:spPr>
        <p:txBody>
          <a:bodyPr lIns="92075" tIns="46037" rIns="92075" bIns="46037"/>
          <a:lstStyle/>
          <a:p>
            <a:pPr eaLnBrk="1" hangingPunct="1">
              <a:defRPr/>
            </a:pPr>
            <a:r>
              <a:rPr lang="zh-TW" altLang="en-US" smtClean="0"/>
              <a:t>惠普知識管理之理論基礎</a:t>
            </a:r>
          </a:p>
        </p:txBody>
      </p:sp>
      <p:sp>
        <p:nvSpPr>
          <p:cNvPr id="184324" name="Text Box 10"/>
          <p:cNvSpPr txBox="1">
            <a:spLocks noChangeArrowheads="1"/>
          </p:cNvSpPr>
          <p:nvPr/>
        </p:nvSpPr>
        <p:spPr bwMode="auto">
          <a:xfrm>
            <a:off x="250825" y="1917700"/>
            <a:ext cx="863600" cy="457200"/>
          </a:xfrm>
          <a:prstGeom prst="rect">
            <a:avLst/>
          </a:prstGeom>
          <a:solidFill>
            <a:srgbClr val="FF33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TW" altLang="en-US" sz="2400" b="1">
                <a:latin typeface="標楷體" pitchFamily="65" charset="-120"/>
                <a:ea typeface="標楷體" pitchFamily="65" charset="-120"/>
              </a:rPr>
              <a:t>內隱</a:t>
            </a:r>
          </a:p>
        </p:txBody>
      </p:sp>
      <p:grpSp>
        <p:nvGrpSpPr>
          <p:cNvPr id="2" name="Group 44"/>
          <p:cNvGrpSpPr>
            <a:grpSpLocks/>
          </p:cNvGrpSpPr>
          <p:nvPr/>
        </p:nvGrpSpPr>
        <p:grpSpPr bwMode="auto">
          <a:xfrm>
            <a:off x="682625" y="2492375"/>
            <a:ext cx="3814763" cy="2736850"/>
            <a:chOff x="430" y="1570"/>
            <a:chExt cx="2403" cy="1724"/>
          </a:xfrm>
        </p:grpSpPr>
        <p:sp>
          <p:nvSpPr>
            <p:cNvPr id="184350" name="Text Box 4"/>
            <p:cNvSpPr txBox="1">
              <a:spLocks noChangeArrowheads="1"/>
            </p:cNvSpPr>
            <p:nvPr/>
          </p:nvSpPr>
          <p:spPr bwMode="auto">
            <a:xfrm>
              <a:off x="611" y="1884"/>
              <a:ext cx="2222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zh-TW" altLang="en-US" b="1">
                  <a:solidFill>
                    <a:srgbClr val="FF9966"/>
                  </a:solidFill>
                  <a:latin typeface="標楷體" pitchFamily="65" charset="-120"/>
                  <a:ea typeface="標楷體" pitchFamily="65" charset="-120"/>
                </a:rPr>
                <a:t>課堂講授</a:t>
              </a:r>
              <a:r>
                <a:rPr lang="en-US" altLang="zh-TW" b="1">
                  <a:solidFill>
                    <a:srgbClr val="FF9966"/>
                  </a:solidFill>
                  <a:latin typeface="標楷體" pitchFamily="65" charset="-120"/>
                  <a:ea typeface="標楷體" pitchFamily="65" charset="-120"/>
                </a:rPr>
                <a:t>(</a:t>
              </a:r>
              <a:r>
                <a:rPr lang="zh-TW" altLang="en-US" b="1">
                  <a:solidFill>
                    <a:srgbClr val="FF9966"/>
                  </a:solidFill>
                  <a:latin typeface="標楷體" pitchFamily="65" charset="-120"/>
                  <a:ea typeface="標楷體" pitchFamily="65" charset="-120"/>
                </a:rPr>
                <a:t>外→內</a:t>
              </a:r>
              <a:r>
                <a:rPr lang="en-US" altLang="zh-TW" b="1">
                  <a:solidFill>
                    <a:srgbClr val="FF9966"/>
                  </a:solidFill>
                  <a:latin typeface="標楷體" pitchFamily="65" charset="-120"/>
                  <a:ea typeface="標楷體" pitchFamily="65" charset="-120"/>
                </a:rPr>
                <a:t>)</a:t>
              </a:r>
            </a:p>
          </p:txBody>
        </p:sp>
        <p:grpSp>
          <p:nvGrpSpPr>
            <p:cNvPr id="3" name="Group 42"/>
            <p:cNvGrpSpPr>
              <a:grpSpLocks/>
            </p:cNvGrpSpPr>
            <p:nvPr/>
          </p:nvGrpSpPr>
          <p:grpSpPr bwMode="auto">
            <a:xfrm>
              <a:off x="430" y="1570"/>
              <a:ext cx="2313" cy="1724"/>
              <a:chOff x="430" y="1570"/>
              <a:chExt cx="2313" cy="1724"/>
            </a:xfrm>
          </p:grpSpPr>
          <p:sp>
            <p:nvSpPr>
              <p:cNvPr id="184352" name="Text Box 3"/>
              <p:cNvSpPr txBox="1">
                <a:spLocks noChangeArrowheads="1"/>
              </p:cNvSpPr>
              <p:nvPr/>
            </p:nvSpPr>
            <p:spPr bwMode="auto">
              <a:xfrm>
                <a:off x="611" y="3063"/>
                <a:ext cx="2132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zh-TW" altLang="en-US" b="1">
                    <a:latin typeface="標楷體" pitchFamily="65" charset="-120"/>
                    <a:ea typeface="標楷體" pitchFamily="65" charset="-120"/>
                  </a:rPr>
                  <a:t>諮詢維修服務</a:t>
                </a:r>
                <a:r>
                  <a:rPr lang="en-US" altLang="zh-TW" b="1">
                    <a:latin typeface="標楷體" pitchFamily="65" charset="-120"/>
                    <a:ea typeface="標楷體" pitchFamily="65" charset="-120"/>
                  </a:rPr>
                  <a:t>(</a:t>
                </a:r>
                <a:r>
                  <a:rPr lang="zh-TW" altLang="en-US" b="1">
                    <a:latin typeface="標楷體" pitchFamily="65" charset="-120"/>
                    <a:ea typeface="標楷體" pitchFamily="65" charset="-120"/>
                  </a:rPr>
                  <a:t>外→內</a:t>
                </a:r>
                <a:r>
                  <a:rPr lang="en-US" altLang="zh-TW" b="1">
                    <a:latin typeface="標楷體" pitchFamily="65" charset="-120"/>
                    <a:ea typeface="標楷體" pitchFamily="65" charset="-120"/>
                  </a:rPr>
                  <a:t>)</a:t>
                </a:r>
              </a:p>
            </p:txBody>
          </p:sp>
          <p:sp>
            <p:nvSpPr>
              <p:cNvPr id="184353" name="Text Box 5"/>
              <p:cNvSpPr txBox="1">
                <a:spLocks noChangeArrowheads="1"/>
              </p:cNvSpPr>
              <p:nvPr/>
            </p:nvSpPr>
            <p:spPr bwMode="auto">
              <a:xfrm>
                <a:off x="611" y="2115"/>
                <a:ext cx="1589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zh-TW" altLang="en-US" b="1">
                    <a:latin typeface="標楷體" pitchFamily="65" charset="-120"/>
                    <a:ea typeface="標楷體" pitchFamily="65" charset="-120"/>
                  </a:rPr>
                  <a:t>師徒制度</a:t>
                </a:r>
                <a:r>
                  <a:rPr lang="en-US" altLang="zh-TW" b="1">
                    <a:latin typeface="標楷體" pitchFamily="65" charset="-120"/>
                    <a:ea typeface="標楷體" pitchFamily="65" charset="-120"/>
                  </a:rPr>
                  <a:t>(</a:t>
                </a:r>
                <a:r>
                  <a:rPr lang="zh-TW" altLang="en-US" b="1">
                    <a:latin typeface="標楷體" pitchFamily="65" charset="-120"/>
                    <a:ea typeface="標楷體" pitchFamily="65" charset="-120"/>
                  </a:rPr>
                  <a:t>外</a:t>
                </a:r>
                <a:r>
                  <a:rPr lang="en-US" altLang="zh-TW" b="1">
                    <a:latin typeface="標楷體" pitchFamily="65" charset="-120"/>
                    <a:ea typeface="標楷體" pitchFamily="65" charset="-120"/>
                  </a:rPr>
                  <a:t>/</a:t>
                </a:r>
                <a:r>
                  <a:rPr lang="zh-TW" altLang="en-US" b="1">
                    <a:latin typeface="標楷體" pitchFamily="65" charset="-120"/>
                    <a:ea typeface="標楷體" pitchFamily="65" charset="-120"/>
                  </a:rPr>
                  <a:t>內→內</a:t>
                </a:r>
                <a:r>
                  <a:rPr lang="en-US" altLang="zh-TW" b="1">
                    <a:latin typeface="標楷體" pitchFamily="65" charset="-120"/>
                    <a:ea typeface="標楷體" pitchFamily="65" charset="-120"/>
                  </a:rPr>
                  <a:t>)</a:t>
                </a:r>
              </a:p>
            </p:txBody>
          </p:sp>
          <p:sp>
            <p:nvSpPr>
              <p:cNvPr id="184354" name="Text Box 6"/>
              <p:cNvSpPr txBox="1">
                <a:spLocks noChangeArrowheads="1"/>
              </p:cNvSpPr>
              <p:nvPr/>
            </p:nvSpPr>
            <p:spPr bwMode="auto">
              <a:xfrm>
                <a:off x="611" y="1616"/>
                <a:ext cx="1271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zh-TW" altLang="en-US" b="1">
                    <a:latin typeface="標楷體" pitchFamily="65" charset="-120"/>
                    <a:ea typeface="標楷體" pitchFamily="65" charset="-120"/>
                  </a:rPr>
                  <a:t>實習制度</a:t>
                </a:r>
                <a:r>
                  <a:rPr lang="en-US" altLang="zh-TW" b="1">
                    <a:latin typeface="標楷體" pitchFamily="65" charset="-120"/>
                    <a:ea typeface="標楷體" pitchFamily="65" charset="-120"/>
                  </a:rPr>
                  <a:t>(</a:t>
                </a:r>
                <a:r>
                  <a:rPr lang="zh-TW" altLang="en-US" b="1">
                    <a:latin typeface="標楷體" pitchFamily="65" charset="-120"/>
                    <a:ea typeface="標楷體" pitchFamily="65" charset="-120"/>
                  </a:rPr>
                  <a:t>外→內</a:t>
                </a:r>
                <a:r>
                  <a:rPr lang="en-US" altLang="zh-TW" b="1">
                    <a:latin typeface="標楷體" pitchFamily="65" charset="-120"/>
                    <a:ea typeface="標楷體" pitchFamily="65" charset="-120"/>
                  </a:rPr>
                  <a:t>)</a:t>
                </a:r>
              </a:p>
            </p:txBody>
          </p:sp>
          <p:sp>
            <p:nvSpPr>
              <p:cNvPr id="184355" name="Text Box 7"/>
              <p:cNvSpPr txBox="1">
                <a:spLocks noChangeArrowheads="1"/>
              </p:cNvSpPr>
              <p:nvPr/>
            </p:nvSpPr>
            <p:spPr bwMode="auto">
              <a:xfrm>
                <a:off x="611" y="2614"/>
                <a:ext cx="1315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zh-TW" altLang="en-US" b="1">
                    <a:latin typeface="標楷體" pitchFamily="65" charset="-120"/>
                    <a:ea typeface="標楷體" pitchFamily="65" charset="-120"/>
                  </a:rPr>
                  <a:t>實地考察</a:t>
                </a:r>
                <a:r>
                  <a:rPr lang="en-US" altLang="zh-TW" b="1">
                    <a:latin typeface="標楷體" pitchFamily="65" charset="-120"/>
                    <a:ea typeface="標楷體" pitchFamily="65" charset="-120"/>
                  </a:rPr>
                  <a:t>(</a:t>
                </a:r>
                <a:r>
                  <a:rPr lang="zh-TW" altLang="en-US" b="1">
                    <a:latin typeface="標楷體" pitchFamily="65" charset="-120"/>
                    <a:ea typeface="標楷體" pitchFamily="65" charset="-120"/>
                  </a:rPr>
                  <a:t>內→內</a:t>
                </a:r>
                <a:r>
                  <a:rPr lang="en-US" altLang="zh-TW" b="1">
                    <a:latin typeface="標楷體" pitchFamily="65" charset="-120"/>
                    <a:ea typeface="標楷體" pitchFamily="65" charset="-120"/>
                  </a:rPr>
                  <a:t>)</a:t>
                </a:r>
              </a:p>
            </p:txBody>
          </p:sp>
          <p:sp>
            <p:nvSpPr>
              <p:cNvPr id="184356" name="Text Box 8"/>
              <p:cNvSpPr txBox="1">
                <a:spLocks noChangeArrowheads="1"/>
              </p:cNvSpPr>
              <p:nvPr/>
            </p:nvSpPr>
            <p:spPr bwMode="auto">
              <a:xfrm>
                <a:off x="611" y="2841"/>
                <a:ext cx="1270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zh-TW" altLang="en-US" b="1">
                    <a:solidFill>
                      <a:srgbClr val="FF9966"/>
                    </a:solidFill>
                    <a:latin typeface="標楷體" pitchFamily="65" charset="-120"/>
                    <a:ea typeface="標楷體" pitchFamily="65" charset="-120"/>
                  </a:rPr>
                  <a:t>親身感受</a:t>
                </a:r>
                <a:r>
                  <a:rPr lang="en-US" altLang="zh-TW" b="1">
                    <a:solidFill>
                      <a:srgbClr val="FF9966"/>
                    </a:solidFill>
                    <a:latin typeface="標楷體" pitchFamily="65" charset="-120"/>
                    <a:ea typeface="標楷體" pitchFamily="65" charset="-120"/>
                  </a:rPr>
                  <a:t>(</a:t>
                </a:r>
                <a:r>
                  <a:rPr lang="zh-TW" altLang="en-US" b="1">
                    <a:solidFill>
                      <a:srgbClr val="FF9966"/>
                    </a:solidFill>
                    <a:latin typeface="標楷體" pitchFamily="65" charset="-120"/>
                    <a:ea typeface="標楷體" pitchFamily="65" charset="-120"/>
                  </a:rPr>
                  <a:t>內→內</a:t>
                </a:r>
                <a:r>
                  <a:rPr lang="en-US" altLang="zh-TW" b="1">
                    <a:solidFill>
                      <a:srgbClr val="FF9966"/>
                    </a:solidFill>
                    <a:latin typeface="標楷體" pitchFamily="65" charset="-120"/>
                    <a:ea typeface="標楷體" pitchFamily="65" charset="-120"/>
                  </a:rPr>
                  <a:t>)</a:t>
                </a:r>
              </a:p>
            </p:txBody>
          </p:sp>
          <p:sp>
            <p:nvSpPr>
              <p:cNvPr id="184357" name="Text Box 9"/>
              <p:cNvSpPr txBox="1">
                <a:spLocks noChangeArrowheads="1"/>
              </p:cNvSpPr>
              <p:nvPr/>
            </p:nvSpPr>
            <p:spPr bwMode="auto">
              <a:xfrm>
                <a:off x="611" y="2342"/>
                <a:ext cx="1589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zh-TW" altLang="en-US" b="1">
                    <a:solidFill>
                      <a:srgbClr val="FF9966"/>
                    </a:solidFill>
                    <a:latin typeface="標楷體" pitchFamily="65" charset="-120"/>
                    <a:ea typeface="標楷體" pitchFamily="65" charset="-120"/>
                  </a:rPr>
                  <a:t>教育訓練</a:t>
                </a:r>
                <a:r>
                  <a:rPr lang="en-US" altLang="zh-TW" b="1">
                    <a:solidFill>
                      <a:srgbClr val="FF9966"/>
                    </a:solidFill>
                    <a:latin typeface="標楷體" pitchFamily="65" charset="-120"/>
                    <a:ea typeface="標楷體" pitchFamily="65" charset="-120"/>
                  </a:rPr>
                  <a:t>(</a:t>
                </a:r>
                <a:r>
                  <a:rPr lang="zh-TW" altLang="en-US" b="1">
                    <a:solidFill>
                      <a:srgbClr val="FF9966"/>
                    </a:solidFill>
                    <a:latin typeface="標楷體" pitchFamily="65" charset="-120"/>
                    <a:ea typeface="標楷體" pitchFamily="65" charset="-120"/>
                  </a:rPr>
                  <a:t>外</a:t>
                </a:r>
                <a:r>
                  <a:rPr lang="en-US" altLang="zh-TW" b="1">
                    <a:solidFill>
                      <a:srgbClr val="FF9966"/>
                    </a:solidFill>
                    <a:latin typeface="標楷體" pitchFamily="65" charset="-120"/>
                    <a:ea typeface="標楷體" pitchFamily="65" charset="-120"/>
                  </a:rPr>
                  <a:t>/</a:t>
                </a:r>
                <a:r>
                  <a:rPr lang="zh-TW" altLang="en-US" b="1">
                    <a:solidFill>
                      <a:srgbClr val="FF9966"/>
                    </a:solidFill>
                    <a:latin typeface="標楷體" pitchFamily="65" charset="-120"/>
                    <a:ea typeface="標楷體" pitchFamily="65" charset="-120"/>
                  </a:rPr>
                  <a:t>內→內</a:t>
                </a:r>
                <a:r>
                  <a:rPr lang="en-US" altLang="zh-TW" b="1">
                    <a:solidFill>
                      <a:srgbClr val="FF9966"/>
                    </a:solidFill>
                    <a:latin typeface="標楷體" pitchFamily="65" charset="-120"/>
                    <a:ea typeface="標楷體" pitchFamily="65" charset="-120"/>
                  </a:rPr>
                  <a:t>)</a:t>
                </a:r>
              </a:p>
            </p:txBody>
          </p:sp>
          <p:sp>
            <p:nvSpPr>
              <p:cNvPr id="184358" name="Line 11"/>
              <p:cNvSpPr>
                <a:spLocks noChangeShapeType="1"/>
              </p:cNvSpPr>
              <p:nvPr/>
            </p:nvSpPr>
            <p:spPr bwMode="auto">
              <a:xfrm>
                <a:off x="430" y="1570"/>
                <a:ext cx="0" cy="163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84359" name="Line 12"/>
              <p:cNvSpPr>
                <a:spLocks noChangeShapeType="1"/>
              </p:cNvSpPr>
              <p:nvPr/>
            </p:nvSpPr>
            <p:spPr bwMode="auto">
              <a:xfrm>
                <a:off x="430" y="3203"/>
                <a:ext cx="227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84360" name="Line 13"/>
              <p:cNvSpPr>
                <a:spLocks noChangeShapeType="1"/>
              </p:cNvSpPr>
              <p:nvPr/>
            </p:nvSpPr>
            <p:spPr bwMode="auto">
              <a:xfrm>
                <a:off x="430" y="2977"/>
                <a:ext cx="227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84361" name="Line 14"/>
              <p:cNvSpPr>
                <a:spLocks noChangeShapeType="1"/>
              </p:cNvSpPr>
              <p:nvPr/>
            </p:nvSpPr>
            <p:spPr bwMode="auto">
              <a:xfrm>
                <a:off x="430" y="2750"/>
                <a:ext cx="227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84362" name="Line 15"/>
              <p:cNvSpPr>
                <a:spLocks noChangeShapeType="1"/>
              </p:cNvSpPr>
              <p:nvPr/>
            </p:nvSpPr>
            <p:spPr bwMode="auto">
              <a:xfrm>
                <a:off x="430" y="2478"/>
                <a:ext cx="227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84363" name="Line 16"/>
              <p:cNvSpPr>
                <a:spLocks noChangeShapeType="1"/>
              </p:cNvSpPr>
              <p:nvPr/>
            </p:nvSpPr>
            <p:spPr bwMode="auto">
              <a:xfrm>
                <a:off x="430" y="2251"/>
                <a:ext cx="227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84364" name="Line 17"/>
              <p:cNvSpPr>
                <a:spLocks noChangeShapeType="1"/>
              </p:cNvSpPr>
              <p:nvPr/>
            </p:nvSpPr>
            <p:spPr bwMode="auto">
              <a:xfrm>
                <a:off x="430" y="2024"/>
                <a:ext cx="227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84365" name="Line 18"/>
              <p:cNvSpPr>
                <a:spLocks noChangeShapeType="1"/>
              </p:cNvSpPr>
              <p:nvPr/>
            </p:nvSpPr>
            <p:spPr bwMode="auto">
              <a:xfrm>
                <a:off x="430" y="1752"/>
                <a:ext cx="227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</p:grpSp>
      </p:grpSp>
      <p:sp>
        <p:nvSpPr>
          <p:cNvPr id="184326" name="Text Box 19"/>
          <p:cNvSpPr txBox="1">
            <a:spLocks noChangeArrowheads="1"/>
          </p:cNvSpPr>
          <p:nvPr/>
        </p:nvSpPr>
        <p:spPr bwMode="auto">
          <a:xfrm>
            <a:off x="3276600" y="1892300"/>
            <a:ext cx="863600" cy="457200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TW" altLang="en-US" sz="2400" b="1">
                <a:latin typeface="標楷體" pitchFamily="65" charset="-120"/>
                <a:ea typeface="標楷體" pitchFamily="65" charset="-120"/>
              </a:rPr>
              <a:t>外顯</a:t>
            </a:r>
          </a:p>
        </p:txBody>
      </p:sp>
      <p:grpSp>
        <p:nvGrpSpPr>
          <p:cNvPr id="4" name="Group 43"/>
          <p:cNvGrpSpPr>
            <a:grpSpLocks/>
          </p:cNvGrpSpPr>
          <p:nvPr/>
        </p:nvGrpSpPr>
        <p:grpSpPr bwMode="auto">
          <a:xfrm>
            <a:off x="3635375" y="2349500"/>
            <a:ext cx="5508625" cy="3887788"/>
            <a:chOff x="2290" y="1480"/>
            <a:chExt cx="3470" cy="2449"/>
          </a:xfrm>
        </p:grpSpPr>
        <p:sp>
          <p:nvSpPr>
            <p:cNvPr id="184333" name="Text Box 20"/>
            <p:cNvSpPr txBox="1">
              <a:spLocks noChangeArrowheads="1"/>
            </p:cNvSpPr>
            <p:nvPr/>
          </p:nvSpPr>
          <p:spPr bwMode="auto">
            <a:xfrm>
              <a:off x="2472" y="1525"/>
              <a:ext cx="2041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zh-TW" altLang="en-US" b="1">
                  <a:latin typeface="標楷體" pitchFamily="65" charset="-120"/>
                  <a:ea typeface="標楷體" pitchFamily="65" charset="-120"/>
                </a:rPr>
                <a:t>提案制度</a:t>
              </a:r>
              <a:r>
                <a:rPr lang="en-US" altLang="zh-TW" b="1">
                  <a:latin typeface="標楷體" pitchFamily="65" charset="-120"/>
                  <a:ea typeface="標楷體" pitchFamily="65" charset="-120"/>
                </a:rPr>
                <a:t>(</a:t>
              </a:r>
              <a:r>
                <a:rPr lang="zh-TW" altLang="en-US" b="1">
                  <a:latin typeface="標楷體" pitchFamily="65" charset="-120"/>
                  <a:ea typeface="標楷體" pitchFamily="65" charset="-120"/>
                </a:rPr>
                <a:t>內→外</a:t>
              </a:r>
              <a:r>
                <a:rPr lang="en-US" altLang="zh-TW" b="1">
                  <a:latin typeface="標楷體" pitchFamily="65" charset="-120"/>
                  <a:ea typeface="標楷體" pitchFamily="65" charset="-120"/>
                </a:rPr>
                <a:t>)</a:t>
              </a:r>
            </a:p>
          </p:txBody>
        </p:sp>
        <p:sp>
          <p:nvSpPr>
            <p:cNvPr id="184334" name="Text Box 21"/>
            <p:cNvSpPr txBox="1">
              <a:spLocks noChangeArrowheads="1"/>
            </p:cNvSpPr>
            <p:nvPr/>
          </p:nvSpPr>
          <p:spPr bwMode="auto">
            <a:xfrm>
              <a:off x="2472" y="1752"/>
              <a:ext cx="2041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TW" b="1">
                  <a:solidFill>
                    <a:srgbClr val="FF9966"/>
                  </a:solidFill>
                  <a:latin typeface="Times New Roman" pitchFamily="18" charset="0"/>
                  <a:ea typeface="標楷體" pitchFamily="65" charset="-120"/>
                </a:rPr>
                <a:t>Technology(</a:t>
              </a:r>
              <a:r>
                <a:rPr lang="zh-TW" altLang="en-US" b="1">
                  <a:solidFill>
                    <a:srgbClr val="FF9966"/>
                  </a:solidFill>
                  <a:latin typeface="Times New Roman" pitchFamily="18" charset="0"/>
                  <a:ea typeface="標楷體" pitchFamily="65" charset="-120"/>
                </a:rPr>
                <a:t>外→外</a:t>
              </a:r>
              <a:r>
                <a:rPr lang="en-US" altLang="zh-TW" b="1">
                  <a:solidFill>
                    <a:srgbClr val="FF9966"/>
                  </a:solidFill>
                  <a:latin typeface="Times New Roman" pitchFamily="18" charset="0"/>
                  <a:ea typeface="標楷體" pitchFamily="65" charset="-120"/>
                </a:rPr>
                <a:t>)</a:t>
              </a:r>
            </a:p>
          </p:txBody>
        </p:sp>
        <p:sp>
          <p:nvSpPr>
            <p:cNvPr id="184335" name="Rectangle 22"/>
            <p:cNvSpPr>
              <a:spLocks noChangeArrowheads="1"/>
            </p:cNvSpPr>
            <p:nvPr/>
          </p:nvSpPr>
          <p:spPr bwMode="auto">
            <a:xfrm>
              <a:off x="2880" y="2069"/>
              <a:ext cx="2812" cy="68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184336" name="Text Box 23"/>
            <p:cNvSpPr txBox="1">
              <a:spLocks noChangeArrowheads="1"/>
            </p:cNvSpPr>
            <p:nvPr/>
          </p:nvSpPr>
          <p:spPr bwMode="auto">
            <a:xfrm>
              <a:off x="2925" y="2180"/>
              <a:ext cx="2813" cy="7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TW">
                  <a:latin typeface="Times New Roman" pitchFamily="18" charset="0"/>
                  <a:ea typeface="標楷體" pitchFamily="65" charset="-120"/>
                </a:rPr>
                <a:t>a.</a:t>
              </a:r>
              <a:r>
                <a:rPr lang="zh-TW" altLang="en-US">
                  <a:latin typeface="Times New Roman" pitchFamily="18" charset="0"/>
                  <a:ea typeface="標楷體" pitchFamily="65" charset="-120"/>
                </a:rPr>
                <a:t>電腦及週邊設備  </a:t>
              </a:r>
              <a:r>
                <a:rPr lang="en-US" altLang="zh-TW">
                  <a:latin typeface="Times New Roman" pitchFamily="18" charset="0"/>
                  <a:ea typeface="標楷體" pitchFamily="65" charset="-120"/>
                </a:rPr>
                <a:t>b.</a:t>
              </a:r>
              <a:r>
                <a:rPr lang="zh-TW" altLang="en-US">
                  <a:latin typeface="Times New Roman" pitchFamily="18" charset="0"/>
                  <a:ea typeface="標楷體" pitchFamily="65" charset="-120"/>
                </a:rPr>
                <a:t>電子量測儀器  </a:t>
              </a:r>
            </a:p>
            <a:p>
              <a:pPr>
                <a:spcBef>
                  <a:spcPct val="50000"/>
                </a:spcBef>
              </a:pPr>
              <a:r>
                <a:rPr lang="en-US" altLang="zh-TW">
                  <a:latin typeface="Times New Roman" pitchFamily="18" charset="0"/>
                  <a:ea typeface="標楷體" pitchFamily="65" charset="-120"/>
                </a:rPr>
                <a:t>c.</a:t>
              </a:r>
              <a:r>
                <a:rPr lang="zh-TW" altLang="en-US">
                  <a:latin typeface="Times New Roman" pitchFamily="18" charset="0"/>
                  <a:ea typeface="標楷體" pitchFamily="65" charset="-120"/>
                </a:rPr>
                <a:t>醫療儀備 </a:t>
              </a:r>
              <a:r>
                <a:rPr lang="en-US" altLang="zh-TW">
                  <a:latin typeface="Times New Roman" pitchFamily="18" charset="0"/>
                  <a:ea typeface="標楷體" pitchFamily="65" charset="-120"/>
                </a:rPr>
                <a:t>d.</a:t>
              </a:r>
              <a:r>
                <a:rPr lang="zh-TW" altLang="en-US">
                  <a:latin typeface="Times New Roman" pitchFamily="18" charset="0"/>
                  <a:ea typeface="標楷體" pitchFamily="65" charset="-120"/>
                </a:rPr>
                <a:t>化學分析儀器 </a:t>
              </a:r>
              <a:r>
                <a:rPr lang="en-US" altLang="zh-TW">
                  <a:latin typeface="Times New Roman" pitchFamily="18" charset="0"/>
                  <a:ea typeface="標楷體" pitchFamily="65" charset="-120"/>
                </a:rPr>
                <a:t>e.</a:t>
              </a:r>
              <a:r>
                <a:rPr lang="zh-TW" altLang="en-US">
                  <a:latin typeface="Times New Roman" pitchFamily="18" charset="0"/>
                  <a:ea typeface="標楷體" pitchFamily="65" charset="-120"/>
                </a:rPr>
                <a:t>電子元件</a:t>
              </a:r>
            </a:p>
            <a:p>
              <a:pPr>
                <a:spcBef>
                  <a:spcPct val="50000"/>
                </a:spcBef>
              </a:pPr>
              <a:endParaRPr lang="en-US" altLang="zh-TW">
                <a:latin typeface="Times New Roman" pitchFamily="18" charset="0"/>
                <a:ea typeface="標楷體" pitchFamily="65" charset="-120"/>
              </a:endParaRPr>
            </a:p>
          </p:txBody>
        </p:sp>
        <p:sp>
          <p:nvSpPr>
            <p:cNvPr id="184337" name="Text Box 24"/>
            <p:cNvSpPr txBox="1">
              <a:spLocks noChangeArrowheads="1"/>
            </p:cNvSpPr>
            <p:nvPr/>
          </p:nvSpPr>
          <p:spPr bwMode="auto">
            <a:xfrm>
              <a:off x="2517" y="2795"/>
              <a:ext cx="2041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TW" b="1">
                  <a:latin typeface="Times New Roman" pitchFamily="18" charset="0"/>
                  <a:ea typeface="標楷體" pitchFamily="65" charset="-120"/>
                </a:rPr>
                <a:t>Know-how(</a:t>
              </a:r>
              <a:r>
                <a:rPr lang="zh-TW" altLang="en-US" b="1">
                  <a:latin typeface="Times New Roman" pitchFamily="18" charset="0"/>
                  <a:ea typeface="標楷體" pitchFamily="65" charset="-120"/>
                </a:rPr>
                <a:t>外→外</a:t>
              </a:r>
              <a:r>
                <a:rPr lang="en-US" altLang="zh-TW" b="1">
                  <a:latin typeface="Times New Roman" pitchFamily="18" charset="0"/>
                  <a:ea typeface="標楷體" pitchFamily="65" charset="-120"/>
                </a:rPr>
                <a:t>)</a:t>
              </a:r>
            </a:p>
          </p:txBody>
        </p:sp>
        <p:sp>
          <p:nvSpPr>
            <p:cNvPr id="184338" name="Text Box 25"/>
            <p:cNvSpPr txBox="1">
              <a:spLocks noChangeArrowheads="1"/>
            </p:cNvSpPr>
            <p:nvPr/>
          </p:nvSpPr>
          <p:spPr bwMode="auto">
            <a:xfrm>
              <a:off x="2472" y="3698"/>
              <a:ext cx="2132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zh-TW" altLang="en-US" b="1">
                  <a:solidFill>
                    <a:srgbClr val="FF9966"/>
                  </a:solidFill>
                  <a:latin typeface="標楷體" pitchFamily="65" charset="-120"/>
                  <a:ea typeface="標楷體" pitchFamily="65" charset="-120"/>
                </a:rPr>
                <a:t>諮詢維修服務</a:t>
              </a:r>
              <a:r>
                <a:rPr lang="en-US" altLang="zh-TW" b="1">
                  <a:solidFill>
                    <a:srgbClr val="FF9966"/>
                  </a:solidFill>
                  <a:latin typeface="標楷體" pitchFamily="65" charset="-120"/>
                  <a:ea typeface="標楷體" pitchFamily="65" charset="-120"/>
                </a:rPr>
                <a:t>(</a:t>
              </a:r>
              <a:r>
                <a:rPr lang="zh-TW" altLang="en-US" b="1">
                  <a:solidFill>
                    <a:srgbClr val="FF9966"/>
                  </a:solidFill>
                  <a:latin typeface="標楷體" pitchFamily="65" charset="-120"/>
                  <a:ea typeface="標楷體" pitchFamily="65" charset="-120"/>
                </a:rPr>
                <a:t>外→外</a:t>
              </a:r>
              <a:r>
                <a:rPr lang="en-US" altLang="zh-TW" b="1">
                  <a:solidFill>
                    <a:srgbClr val="FF9966"/>
                  </a:solidFill>
                  <a:latin typeface="標楷體" pitchFamily="65" charset="-120"/>
                  <a:ea typeface="標楷體" pitchFamily="65" charset="-120"/>
                </a:rPr>
                <a:t>)</a:t>
              </a:r>
            </a:p>
          </p:txBody>
        </p:sp>
        <p:sp>
          <p:nvSpPr>
            <p:cNvPr id="184339" name="Line 26"/>
            <p:cNvSpPr>
              <a:spLocks noChangeShapeType="1"/>
            </p:cNvSpPr>
            <p:nvPr/>
          </p:nvSpPr>
          <p:spPr bwMode="auto">
            <a:xfrm>
              <a:off x="2290" y="1480"/>
              <a:ext cx="0" cy="235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84340" name="Line 27"/>
            <p:cNvSpPr>
              <a:spLocks noChangeShapeType="1"/>
            </p:cNvSpPr>
            <p:nvPr/>
          </p:nvSpPr>
          <p:spPr bwMode="auto">
            <a:xfrm>
              <a:off x="2290" y="1661"/>
              <a:ext cx="227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84341" name="Line 28"/>
            <p:cNvSpPr>
              <a:spLocks noChangeShapeType="1"/>
            </p:cNvSpPr>
            <p:nvPr/>
          </p:nvSpPr>
          <p:spPr bwMode="auto">
            <a:xfrm>
              <a:off x="2290" y="1888"/>
              <a:ext cx="227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84342" name="Line 29"/>
            <p:cNvSpPr>
              <a:spLocks noChangeShapeType="1"/>
            </p:cNvSpPr>
            <p:nvPr/>
          </p:nvSpPr>
          <p:spPr bwMode="auto">
            <a:xfrm>
              <a:off x="2290" y="2931"/>
              <a:ext cx="227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84343" name="Line 30"/>
            <p:cNvSpPr>
              <a:spLocks noChangeShapeType="1"/>
            </p:cNvSpPr>
            <p:nvPr/>
          </p:nvSpPr>
          <p:spPr bwMode="auto">
            <a:xfrm>
              <a:off x="2290" y="3838"/>
              <a:ext cx="227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84344" name="Line 31"/>
            <p:cNvSpPr>
              <a:spLocks noChangeShapeType="1"/>
            </p:cNvSpPr>
            <p:nvPr/>
          </p:nvSpPr>
          <p:spPr bwMode="auto">
            <a:xfrm>
              <a:off x="2699" y="2387"/>
              <a:ext cx="181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84345" name="Line 32"/>
            <p:cNvSpPr>
              <a:spLocks noChangeShapeType="1"/>
            </p:cNvSpPr>
            <p:nvPr/>
          </p:nvSpPr>
          <p:spPr bwMode="auto">
            <a:xfrm>
              <a:off x="2699" y="1979"/>
              <a:ext cx="0" cy="40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84346" name="Line 33"/>
            <p:cNvSpPr>
              <a:spLocks noChangeShapeType="1"/>
            </p:cNvSpPr>
            <p:nvPr/>
          </p:nvSpPr>
          <p:spPr bwMode="auto">
            <a:xfrm>
              <a:off x="2699" y="3385"/>
              <a:ext cx="181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84347" name="Line 34"/>
            <p:cNvSpPr>
              <a:spLocks noChangeShapeType="1"/>
            </p:cNvSpPr>
            <p:nvPr/>
          </p:nvSpPr>
          <p:spPr bwMode="auto">
            <a:xfrm>
              <a:off x="2699" y="2977"/>
              <a:ext cx="0" cy="40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84348" name="Rectangle 35"/>
            <p:cNvSpPr>
              <a:spLocks noChangeArrowheads="1"/>
            </p:cNvSpPr>
            <p:nvPr/>
          </p:nvSpPr>
          <p:spPr bwMode="auto">
            <a:xfrm>
              <a:off x="2880" y="3022"/>
              <a:ext cx="2812" cy="68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184349" name="Text Box 36"/>
            <p:cNvSpPr txBox="1">
              <a:spLocks noChangeArrowheads="1"/>
            </p:cNvSpPr>
            <p:nvPr/>
          </p:nvSpPr>
          <p:spPr bwMode="auto">
            <a:xfrm>
              <a:off x="2947" y="3067"/>
              <a:ext cx="2813" cy="5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70000"/>
                </a:spcBef>
              </a:pPr>
              <a:r>
                <a:rPr lang="en-US" altLang="zh-TW">
                  <a:latin typeface="Times New Roman" pitchFamily="18" charset="0"/>
                  <a:ea typeface="標楷體" pitchFamily="65" charset="-120"/>
                </a:rPr>
                <a:t>a.</a:t>
              </a:r>
              <a:r>
                <a:rPr lang="zh-TW" altLang="en-US">
                  <a:latin typeface="Times New Roman" pitchFamily="18" charset="0"/>
                  <a:ea typeface="標楷體" pitchFamily="65" charset="-120"/>
                </a:rPr>
                <a:t>市場  </a:t>
              </a:r>
              <a:r>
                <a:rPr lang="en-US" altLang="zh-TW">
                  <a:latin typeface="Times New Roman" pitchFamily="18" charset="0"/>
                  <a:ea typeface="標楷體" pitchFamily="65" charset="-120"/>
                </a:rPr>
                <a:t>b.</a:t>
              </a:r>
              <a:r>
                <a:rPr lang="zh-TW" altLang="en-US">
                  <a:latin typeface="Times New Roman" pitchFamily="18" charset="0"/>
                  <a:ea typeface="標楷體" pitchFamily="65" charset="-120"/>
                </a:rPr>
                <a:t>通路  </a:t>
              </a:r>
              <a:r>
                <a:rPr lang="en-US" altLang="zh-TW">
                  <a:latin typeface="Times New Roman" pitchFamily="18" charset="0"/>
                  <a:ea typeface="標楷體" pitchFamily="65" charset="-120"/>
                </a:rPr>
                <a:t>c.</a:t>
              </a:r>
              <a:r>
                <a:rPr lang="zh-TW" altLang="en-US">
                  <a:latin typeface="Times New Roman" pitchFamily="18" charset="0"/>
                  <a:ea typeface="標楷體" pitchFamily="65" charset="-120"/>
                </a:rPr>
                <a:t>客戶  </a:t>
              </a:r>
              <a:r>
                <a:rPr lang="en-US" altLang="zh-TW">
                  <a:latin typeface="Times New Roman" pitchFamily="18" charset="0"/>
                  <a:ea typeface="標楷體" pitchFamily="65" charset="-120"/>
                </a:rPr>
                <a:t>d.</a:t>
              </a:r>
              <a:r>
                <a:rPr lang="zh-TW" altLang="en-US">
                  <a:latin typeface="Times New Roman" pitchFamily="18" charset="0"/>
                  <a:ea typeface="標楷體" pitchFamily="65" charset="-120"/>
                </a:rPr>
                <a:t>價格  </a:t>
              </a:r>
              <a:r>
                <a:rPr lang="en-US" altLang="zh-TW">
                  <a:latin typeface="Times New Roman" pitchFamily="18" charset="0"/>
                  <a:ea typeface="標楷體" pitchFamily="65" charset="-120"/>
                </a:rPr>
                <a:t>e.</a:t>
              </a:r>
              <a:r>
                <a:rPr lang="zh-TW" altLang="en-US">
                  <a:latin typeface="Times New Roman" pitchFamily="18" charset="0"/>
                  <a:ea typeface="標楷體" pitchFamily="65" charset="-120"/>
                </a:rPr>
                <a:t>生產商</a:t>
              </a:r>
              <a:r>
                <a:rPr lang="en-US" altLang="zh-TW">
                  <a:latin typeface="Times New Roman" pitchFamily="18" charset="0"/>
                  <a:ea typeface="標楷體" pitchFamily="65" charset="-120"/>
                </a:rPr>
                <a:t>f.</a:t>
              </a:r>
              <a:r>
                <a:rPr lang="zh-TW" altLang="en-US">
                  <a:latin typeface="Times New Roman" pitchFamily="18" charset="0"/>
                  <a:ea typeface="標楷體" pitchFamily="65" charset="-120"/>
                </a:rPr>
                <a:t>經銷商  </a:t>
              </a:r>
              <a:r>
                <a:rPr lang="en-US" altLang="zh-TW">
                  <a:latin typeface="Times New Roman" pitchFamily="18" charset="0"/>
                  <a:ea typeface="標楷體" pitchFamily="65" charset="-120"/>
                </a:rPr>
                <a:t>g.</a:t>
              </a:r>
              <a:r>
                <a:rPr lang="zh-TW" altLang="en-US">
                  <a:latin typeface="Times New Roman" pitchFamily="18" charset="0"/>
                  <a:ea typeface="標楷體" pitchFamily="65" charset="-120"/>
                </a:rPr>
                <a:t>消費者  </a:t>
              </a:r>
              <a:r>
                <a:rPr lang="en-US" altLang="zh-TW">
                  <a:latin typeface="Times New Roman" pitchFamily="18" charset="0"/>
                  <a:ea typeface="標楷體" pitchFamily="65" charset="-120"/>
                </a:rPr>
                <a:t>h.</a:t>
              </a:r>
              <a:r>
                <a:rPr lang="zh-TW" altLang="en-US">
                  <a:latin typeface="Times New Roman" pitchFamily="18" charset="0"/>
                  <a:ea typeface="標楷體" pitchFamily="65" charset="-120"/>
                </a:rPr>
                <a:t>廣告商 </a:t>
              </a:r>
              <a:r>
                <a:rPr lang="en-US" altLang="zh-TW">
                  <a:latin typeface="Times New Roman" pitchFamily="18" charset="0"/>
                  <a:ea typeface="標楷體" pitchFamily="65" charset="-120"/>
                </a:rPr>
                <a:t>i.</a:t>
              </a:r>
              <a:r>
                <a:rPr lang="zh-TW" altLang="en-US">
                  <a:latin typeface="Times New Roman" pitchFamily="18" charset="0"/>
                  <a:ea typeface="標楷體" pitchFamily="65" charset="-120"/>
                </a:rPr>
                <a:t>投資大眾與投東    </a:t>
              </a:r>
              <a:r>
                <a:rPr lang="en-US" altLang="zh-TW">
                  <a:latin typeface="Times New Roman" pitchFamily="18" charset="0"/>
                  <a:ea typeface="標楷體" pitchFamily="65" charset="-120"/>
                </a:rPr>
                <a:t>j.</a:t>
              </a:r>
              <a:r>
                <a:rPr lang="zh-TW" altLang="en-US">
                  <a:latin typeface="Times New Roman" pitchFamily="18" charset="0"/>
                  <a:ea typeface="標楷體" pitchFamily="65" charset="-120"/>
                </a:rPr>
                <a:t>政府與財稅機構</a:t>
              </a:r>
            </a:p>
          </p:txBody>
        </p:sp>
      </p:grpSp>
      <p:sp>
        <p:nvSpPr>
          <p:cNvPr id="184328" name="Line 37"/>
          <p:cNvSpPr>
            <a:spLocks noChangeShapeType="1"/>
          </p:cNvSpPr>
          <p:nvPr/>
        </p:nvSpPr>
        <p:spPr bwMode="auto">
          <a:xfrm>
            <a:off x="611188" y="1773238"/>
            <a:ext cx="0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184329" name="Line 38"/>
          <p:cNvSpPr>
            <a:spLocks noChangeShapeType="1"/>
          </p:cNvSpPr>
          <p:nvPr/>
        </p:nvSpPr>
        <p:spPr bwMode="auto">
          <a:xfrm>
            <a:off x="3635375" y="1773238"/>
            <a:ext cx="0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184330" name="Line 39"/>
          <p:cNvSpPr>
            <a:spLocks noChangeShapeType="1"/>
          </p:cNvSpPr>
          <p:nvPr/>
        </p:nvSpPr>
        <p:spPr bwMode="auto">
          <a:xfrm>
            <a:off x="611188" y="1773238"/>
            <a:ext cx="302418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184331" name="Line 40"/>
          <p:cNvSpPr>
            <a:spLocks noChangeShapeType="1"/>
          </p:cNvSpPr>
          <p:nvPr/>
        </p:nvSpPr>
        <p:spPr bwMode="auto">
          <a:xfrm>
            <a:off x="2051050" y="1557338"/>
            <a:ext cx="0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184332" name="Text Box 41"/>
          <p:cNvSpPr txBox="1">
            <a:spLocks noChangeArrowheads="1"/>
          </p:cNvSpPr>
          <p:nvPr/>
        </p:nvSpPr>
        <p:spPr bwMode="auto">
          <a:xfrm>
            <a:off x="1116013" y="1196975"/>
            <a:ext cx="46101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TW" altLang="en-US" sz="2000" b="1">
                <a:solidFill>
                  <a:srgbClr val="FF9966"/>
                </a:solidFill>
                <a:latin typeface="標楷體" pitchFamily="65" charset="-120"/>
                <a:ea typeface="標楷體" pitchFamily="65" charset="-120"/>
              </a:rPr>
              <a:t>「輸入→輸出」方式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C91D85-4034-4077-B1A5-F8CB5EB3C184}" type="slidenum">
              <a:rPr lang="en-US" altLang="zh-TW"/>
              <a:pPr>
                <a:defRPr/>
              </a:pPr>
              <a:t>22</a:t>
            </a:fld>
            <a:endParaRPr lang="en-US" altLang="zh-TW"/>
          </a:p>
        </p:txBody>
      </p:sp>
      <p:graphicFrame>
        <p:nvGraphicFramePr>
          <p:cNvPr id="1589250" name="Object 2"/>
          <p:cNvGraphicFramePr>
            <a:graphicFrameLocks noChangeAspect="1"/>
          </p:cNvGraphicFramePr>
          <p:nvPr/>
        </p:nvGraphicFramePr>
        <p:xfrm>
          <a:off x="539750" y="1371600"/>
          <a:ext cx="8064500" cy="533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1" name="投影片" r:id="rId3" imgW="5029200" imgH="3771900" progId="PowerPoint.Slide.8">
                  <p:embed/>
                </p:oleObj>
              </mc:Choice>
              <mc:Fallback>
                <p:oleObj name="投影片" r:id="rId3" imgW="5029200" imgH="3771900" progId="PowerPoint.Slide.8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9750" y="1371600"/>
                        <a:ext cx="8064500" cy="5334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8" name="Rectangle 3"/>
          <p:cNvSpPr>
            <a:spLocks noChangeArrowheads="1"/>
          </p:cNvSpPr>
          <p:nvPr/>
        </p:nvSpPr>
        <p:spPr bwMode="auto">
          <a:xfrm>
            <a:off x="539750" y="0"/>
            <a:ext cx="8135938" cy="1303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20000"/>
              </a:lnSpc>
            </a:pPr>
            <a:r>
              <a:rPr lang="zh-TW" altLang="en-US" b="1">
                <a:solidFill>
                  <a:srgbClr val="FF5050"/>
                </a:solidFill>
                <a:latin typeface="標楷體" pitchFamily="65" charset="-120"/>
                <a:ea typeface="標楷體" pitchFamily="65" charset="-120"/>
              </a:rPr>
              <a:t>台灣愛普生</a:t>
            </a:r>
            <a:r>
              <a:rPr lang="zh-TW" altLang="en-US" sz="1600" b="1">
                <a:latin typeface="標楷體" pitchFamily="65" charset="-120"/>
                <a:ea typeface="標楷體" pitchFamily="65" charset="-120"/>
              </a:rPr>
              <a:t>以多元化的獎酬制度為基礎，在政策上強調全方位的人才育成，充分運用知識庫，強化知識管理。據此基礎架構，推展公開創新市場，鼓勵創新與內部創業精神，建立新心理模式，導入新營運模式，進而開發新事業模式。最終期能擴大企業價值，兼顧顧客、員工、股東三方面的共同利益，落實創新文化，實現「企業價值創造」的使命。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9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58F3716-7056-48DE-A637-15166B19B334}" type="slidenum">
              <a:rPr lang="en-US" altLang="zh-TW"/>
              <a:pPr>
                <a:defRPr/>
              </a:pPr>
              <a:t>23</a:t>
            </a:fld>
            <a:endParaRPr lang="en-US" altLang="zh-TW"/>
          </a:p>
        </p:txBody>
      </p:sp>
      <p:sp>
        <p:nvSpPr>
          <p:cNvPr id="1597442" name="Rectangle 2"/>
          <p:cNvSpPr>
            <a:spLocks noChangeArrowheads="1"/>
          </p:cNvSpPr>
          <p:nvPr/>
        </p:nvSpPr>
        <p:spPr bwMode="auto">
          <a:xfrm>
            <a:off x="152400" y="3841750"/>
            <a:ext cx="8991600" cy="1411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63525" indent="-263525" algn="just">
              <a:lnSpc>
                <a:spcPct val="90000"/>
              </a:lnSpc>
              <a:spcBef>
                <a:spcPct val="10000"/>
              </a:spcBef>
              <a:buSzPct val="80000"/>
              <a:buFontTx/>
              <a:buBlip>
                <a:blip r:embed="rId2"/>
              </a:buBlip>
            </a:pPr>
            <a:r>
              <a:rPr lang="zh-TW" altLang="en-US" b="1">
                <a:latin typeface="標楷體" pitchFamily="65" charset="-120"/>
                <a:ea typeface="標楷體" pitchFamily="65" charset="-120"/>
              </a:rPr>
              <a:t>專案組織成員需包括贊助者</a:t>
            </a:r>
            <a:r>
              <a:rPr lang="en-US" altLang="zh-TW" b="1">
                <a:latin typeface="標楷體" pitchFamily="65" charset="-120"/>
                <a:ea typeface="標楷體" pitchFamily="65" charset="-120"/>
              </a:rPr>
              <a:t>﹝Sponsor</a:t>
            </a:r>
            <a:r>
              <a:rPr lang="zh-TW" altLang="en-US" b="1">
                <a:latin typeface="標楷體" pitchFamily="65" charset="-120"/>
                <a:ea typeface="標楷體" pitchFamily="65" charset="-120"/>
              </a:rPr>
              <a:t>或</a:t>
            </a:r>
            <a:r>
              <a:rPr lang="en-US" altLang="zh-TW" b="1">
                <a:latin typeface="標楷體" pitchFamily="65" charset="-120"/>
                <a:ea typeface="標楷體" pitchFamily="65" charset="-120"/>
              </a:rPr>
              <a:t>Owner﹞</a:t>
            </a:r>
            <a:r>
              <a:rPr lang="zh-TW" altLang="en-US" b="1">
                <a:latin typeface="標楷體" pitchFamily="65" charset="-120"/>
                <a:ea typeface="標楷體" pitchFamily="65" charset="-120"/>
              </a:rPr>
              <a:t>、領導人</a:t>
            </a:r>
            <a:r>
              <a:rPr lang="en-US" altLang="zh-TW" b="1">
                <a:latin typeface="標楷體" pitchFamily="65" charset="-120"/>
                <a:ea typeface="標楷體" pitchFamily="65" charset="-120"/>
              </a:rPr>
              <a:t>﹝Leader﹞</a:t>
            </a:r>
            <a:r>
              <a:rPr lang="zh-TW" altLang="en-US" b="1">
                <a:latin typeface="標楷體" pitchFamily="65" charset="-120"/>
                <a:ea typeface="標楷體" pitchFamily="65" charset="-120"/>
              </a:rPr>
              <a:t>、內外部顧問 </a:t>
            </a:r>
          </a:p>
          <a:p>
            <a:pPr marL="263525" indent="-263525" algn="just">
              <a:lnSpc>
                <a:spcPct val="90000"/>
              </a:lnSpc>
              <a:spcBef>
                <a:spcPct val="10000"/>
              </a:spcBef>
              <a:buSzPct val="80000"/>
            </a:pPr>
            <a:r>
              <a:rPr lang="zh-TW" altLang="en-US" b="1">
                <a:latin typeface="標楷體" pitchFamily="65" charset="-120"/>
                <a:ea typeface="標楷體" pitchFamily="65" charset="-120"/>
              </a:rPr>
              <a:t>  </a:t>
            </a:r>
            <a:r>
              <a:rPr lang="en-US" altLang="zh-TW" b="1">
                <a:latin typeface="標楷體" pitchFamily="65" charset="-120"/>
                <a:ea typeface="標楷體" pitchFamily="65" charset="-120"/>
              </a:rPr>
              <a:t>( Advisor ) </a:t>
            </a:r>
            <a:r>
              <a:rPr lang="zh-TW" altLang="en-US" b="1">
                <a:latin typeface="標楷體" pitchFamily="65" charset="-120"/>
                <a:ea typeface="標楷體" pitchFamily="65" charset="-120"/>
              </a:rPr>
              <a:t>、品管員與執行成員。專案發起人為當然領導人</a:t>
            </a:r>
            <a:r>
              <a:rPr lang="en-US" altLang="zh-TW" b="1">
                <a:latin typeface="標楷體" pitchFamily="65" charset="-120"/>
                <a:ea typeface="標楷體" pitchFamily="65" charset="-120"/>
              </a:rPr>
              <a:t>(PM)</a:t>
            </a:r>
            <a:r>
              <a:rPr lang="zh-TW" altLang="en-US" b="1">
                <a:latin typeface="標楷體" pitchFamily="65" charset="-120"/>
                <a:ea typeface="標楷體" pitchFamily="65" charset="-120"/>
              </a:rPr>
              <a:t>，全權決定組織任務分派與組織獎勵分配辦法。</a:t>
            </a:r>
          </a:p>
          <a:p>
            <a:pPr marL="263525" indent="-263525" algn="just">
              <a:lnSpc>
                <a:spcPct val="90000"/>
              </a:lnSpc>
              <a:spcBef>
                <a:spcPct val="10000"/>
              </a:spcBef>
              <a:buSzPct val="80000"/>
              <a:buFontTx/>
              <a:buBlip>
                <a:blip r:embed="rId2"/>
              </a:buBlip>
            </a:pPr>
            <a:r>
              <a:rPr lang="zh-TW" altLang="en-US" b="1">
                <a:latin typeface="標楷體" pitchFamily="65" charset="-120"/>
                <a:ea typeface="標楷體" pitchFamily="65" charset="-120"/>
              </a:rPr>
              <a:t>創意的原創者被保障百分之五的獎金。 </a:t>
            </a:r>
          </a:p>
          <a:p>
            <a:pPr marL="263525" indent="-263525" algn="just">
              <a:lnSpc>
                <a:spcPct val="90000"/>
              </a:lnSpc>
              <a:spcBef>
                <a:spcPct val="10000"/>
              </a:spcBef>
              <a:buSzPct val="80000"/>
              <a:buFontTx/>
              <a:buBlip>
                <a:blip r:embed="rId2"/>
              </a:buBlip>
            </a:pPr>
            <a:endParaRPr lang="en-US" altLang="zh-TW" b="1">
              <a:latin typeface="標楷體" pitchFamily="65" charset="-120"/>
              <a:ea typeface="標楷體" pitchFamily="65" charset="-120"/>
              <a:cs typeface="Times New Roman" pitchFamily="18" charset="0"/>
            </a:endParaRPr>
          </a:p>
        </p:txBody>
      </p:sp>
      <p:sp>
        <p:nvSpPr>
          <p:cNvPr id="1597443" name="Rectangle 3"/>
          <p:cNvSpPr>
            <a:spLocks noChangeArrowheads="1"/>
          </p:cNvSpPr>
          <p:nvPr/>
        </p:nvSpPr>
        <p:spPr bwMode="auto">
          <a:xfrm>
            <a:off x="1042988" y="260350"/>
            <a:ext cx="7345362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zh-TW" altLang="en-US" sz="3600" b="1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標楷體" pitchFamily="65" charset="-120"/>
                <a:ea typeface="標楷體" pitchFamily="65" charset="-120"/>
              </a:rPr>
              <a:t>台灣愛普生公開創新市場的特點</a:t>
            </a:r>
          </a:p>
        </p:txBody>
      </p:sp>
      <p:sp>
        <p:nvSpPr>
          <p:cNvPr id="185349" name="Rectangle 4"/>
          <p:cNvSpPr>
            <a:spLocks noChangeArrowheads="1"/>
          </p:cNvSpPr>
          <p:nvPr/>
        </p:nvSpPr>
        <p:spPr bwMode="auto">
          <a:xfrm>
            <a:off x="152400" y="1250950"/>
            <a:ext cx="8763000" cy="862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63525" indent="-263525">
              <a:lnSpc>
                <a:spcPct val="90000"/>
              </a:lnSpc>
              <a:spcBef>
                <a:spcPct val="10000"/>
              </a:spcBef>
              <a:buSzPct val="80000"/>
              <a:buFontTx/>
              <a:buBlip>
                <a:blip r:embed="rId2"/>
              </a:buBlip>
            </a:pPr>
            <a:r>
              <a:rPr lang="zh-TW" altLang="en-US" b="1">
                <a:latin typeface="標楷體" pitchFamily="65" charset="-120"/>
                <a:ea typeface="標楷體" pitchFamily="65" charset="-120"/>
              </a:rPr>
              <a:t>「創意」一經登錄至資料庫，即享有任職期間的著作權。</a:t>
            </a:r>
          </a:p>
          <a:p>
            <a:pPr marL="263525" indent="-263525">
              <a:lnSpc>
                <a:spcPct val="90000"/>
              </a:lnSpc>
              <a:spcBef>
                <a:spcPct val="10000"/>
              </a:spcBef>
              <a:buSzPct val="80000"/>
              <a:buFontTx/>
              <a:buBlip>
                <a:blip r:embed="rId2"/>
              </a:buBlip>
            </a:pPr>
            <a:r>
              <a:rPr lang="zh-TW" altLang="en-US" b="1">
                <a:latin typeface="標楷體" pitchFamily="65" charset="-120"/>
                <a:ea typeface="標楷體" pitchFamily="65" charset="-120"/>
              </a:rPr>
              <a:t>「創意」未被實現前，無法評估其價值，公司僅能以數量為競賽獎勵的基礎，目的在鼓勵大家將「創意」藉由「專案」的執行來實現其價值。</a:t>
            </a:r>
          </a:p>
        </p:txBody>
      </p:sp>
      <p:sp>
        <p:nvSpPr>
          <p:cNvPr id="1597445" name="Rectangle 5"/>
          <p:cNvSpPr>
            <a:spLocks noChangeArrowheads="1"/>
          </p:cNvSpPr>
          <p:nvPr/>
        </p:nvSpPr>
        <p:spPr bwMode="auto">
          <a:xfrm>
            <a:off x="152400" y="2317750"/>
            <a:ext cx="8839200" cy="1357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63525" indent="-263525">
              <a:lnSpc>
                <a:spcPct val="90000"/>
              </a:lnSpc>
              <a:spcBef>
                <a:spcPct val="10000"/>
              </a:spcBef>
              <a:buSzPct val="80000"/>
              <a:buFontTx/>
              <a:buBlip>
                <a:blip r:embed="rId2"/>
              </a:buBlip>
            </a:pPr>
            <a:r>
              <a:rPr lang="zh-TW" altLang="en-US" b="1">
                <a:latin typeface="標楷體" pitchFamily="65" charset="-120"/>
                <a:ea typeface="標楷體" pitchFamily="65" charset="-120"/>
              </a:rPr>
              <a:t>任何人均可以去「創意資料庫」搜尋有潛力的「創意」，將其轉化為創新專案，一個專案可以採用數個創意。然後擬定詳細的計劃書，向專案審核委員會提出申請。</a:t>
            </a:r>
          </a:p>
          <a:p>
            <a:pPr marL="263525" indent="-263525">
              <a:lnSpc>
                <a:spcPct val="90000"/>
              </a:lnSpc>
              <a:spcBef>
                <a:spcPct val="10000"/>
              </a:spcBef>
              <a:buSzPct val="80000"/>
              <a:buFontTx/>
              <a:buBlip>
                <a:blip r:embed="rId2"/>
              </a:buBlip>
            </a:pPr>
            <a:r>
              <a:rPr lang="zh-TW" altLang="en-US" b="1">
                <a:latin typeface="標楷體" pitchFamily="65" charset="-120"/>
                <a:ea typeface="標楷體" pitchFamily="65" charset="-120"/>
              </a:rPr>
              <a:t>專案計劃書應包含目的、欲達成結果、組織、行動計劃、時程、所需預算、預期經濟效益、與組織獎勵分配辦法。經審核委員會評估後，依據預期經濟效益，以「利潤分享」的概念，決定獎勵的金額。</a:t>
            </a:r>
          </a:p>
        </p:txBody>
      </p:sp>
      <p:sp>
        <p:nvSpPr>
          <p:cNvPr id="1597446" name="Rectangle 6"/>
          <p:cNvSpPr>
            <a:spLocks noChangeArrowheads="1"/>
          </p:cNvSpPr>
          <p:nvPr/>
        </p:nvSpPr>
        <p:spPr bwMode="auto">
          <a:xfrm>
            <a:off x="152400" y="5137150"/>
            <a:ext cx="8991600" cy="835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63525" indent="-263525">
              <a:lnSpc>
                <a:spcPct val="90000"/>
              </a:lnSpc>
              <a:spcBef>
                <a:spcPct val="10000"/>
              </a:spcBef>
              <a:buSzPct val="80000"/>
              <a:buFontTx/>
              <a:buBlip>
                <a:blip r:embed="rId2"/>
              </a:buBlip>
            </a:pPr>
            <a:r>
              <a:rPr lang="zh-TW" altLang="en-US" b="1">
                <a:latin typeface="標楷體" pitchFamily="65" charset="-120"/>
                <a:ea typeface="標楷體" pitchFamily="65" charset="-120"/>
              </a:rPr>
              <a:t>專案領導人若盜用他人「創意」而未詳實申報，一經被發現，其原創者隨時可提出申訴，該專案領導人有義務就百分之五的獎金部分給予損失賠償，只要原創者仍在任職期間永遠有效。</a:t>
            </a:r>
          </a:p>
        </p:txBody>
      </p:sp>
      <p:pic>
        <p:nvPicPr>
          <p:cNvPr id="185352" name="Picture 7" descr="j0286663"/>
          <p:cNvPicPr>
            <a:picLocks noGrp="1" noChangeAspect="1" noChangeArrowheads="1" noCrop="1"/>
          </p:cNvPicPr>
          <p:nvPr>
            <p:ph/>
          </p:nvPr>
        </p:nvPicPr>
        <p:blipFill>
          <a:blip r:embed="rId3"/>
          <a:srcRect/>
          <a:stretch>
            <a:fillRect/>
          </a:stretch>
        </p:blipFill>
        <p:spPr>
          <a:xfrm>
            <a:off x="7596188" y="404813"/>
            <a:ext cx="952500" cy="102870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974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974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974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5974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4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5974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5974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97442" grpId="0" autoUpdateAnimBg="0"/>
      <p:bldP spid="1597445" grpId="0" autoUpdateAnimBg="0"/>
      <p:bldP spid="1597446" grpId="0" autoUpdateAnimBg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版面配置區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0B39977D-A87A-4D58-90F3-5CA9A9236C15}" type="datetime1">
              <a:rPr lang="zh-TW" altLang="en-US"/>
              <a:pPr>
                <a:defRPr/>
              </a:pPr>
              <a:t>2017/9/12</a:t>
            </a:fld>
            <a:endParaRPr lang="en-US" altLang="zh-TW"/>
          </a:p>
        </p:txBody>
      </p:sp>
      <p:sp>
        <p:nvSpPr>
          <p:cNvPr id="5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4D4CBE4-F699-429C-AAE7-CD17ACC587A8}" type="slidenum">
              <a:rPr lang="en-US" altLang="zh-TW"/>
              <a:pPr>
                <a:defRPr/>
              </a:pPr>
              <a:t>24</a:t>
            </a:fld>
            <a:endParaRPr lang="en-US" altLang="zh-TW"/>
          </a:p>
        </p:txBody>
      </p:sp>
      <p:pic>
        <p:nvPicPr>
          <p:cNvPr id="186372" name="Picture 2" descr="PIM_Header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1000" y="457200"/>
            <a:ext cx="8480425" cy="6038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9EBFBB7-BF62-43AF-A865-34783705C5B3}" type="slidenum">
              <a:rPr lang="en-US" altLang="zh-TW"/>
              <a:pPr>
                <a:defRPr/>
              </a:pPr>
              <a:t>25</a:t>
            </a:fld>
            <a:endParaRPr lang="en-US" altLang="zh-TW"/>
          </a:p>
        </p:txBody>
      </p:sp>
      <p:sp>
        <p:nvSpPr>
          <p:cNvPr id="15923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zh-TW" altLang="en-US" smtClean="0"/>
              <a:t>公開創意市場之問題挑戰</a:t>
            </a:r>
          </a:p>
        </p:txBody>
      </p:sp>
      <p:pic>
        <p:nvPicPr>
          <p:cNvPr id="187396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27088" y="1052513"/>
            <a:ext cx="7743825" cy="5373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FE71D65-8B96-411F-808A-F4DBECE62147}" type="slidenum">
              <a:rPr lang="en-US" altLang="zh-TW"/>
              <a:pPr>
                <a:defRPr/>
              </a:pPr>
              <a:t>26</a:t>
            </a:fld>
            <a:endParaRPr lang="en-US" altLang="zh-TW"/>
          </a:p>
        </p:txBody>
      </p:sp>
      <p:sp>
        <p:nvSpPr>
          <p:cNvPr id="15933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zh-TW" altLang="en-US" smtClean="0"/>
              <a:t>公開創意市場之問題挑戰</a:t>
            </a:r>
          </a:p>
        </p:txBody>
      </p:sp>
      <p:pic>
        <p:nvPicPr>
          <p:cNvPr id="188420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8313" y="1196975"/>
            <a:ext cx="8143875" cy="511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717EE99-295C-4630-ADAB-D2349075A0FF}" type="slidenum">
              <a:rPr lang="en-US" altLang="zh-TW"/>
              <a:pPr>
                <a:defRPr/>
              </a:pPr>
              <a:t>27</a:t>
            </a:fld>
            <a:endParaRPr lang="en-US" altLang="zh-TW"/>
          </a:p>
        </p:txBody>
      </p:sp>
      <p:sp>
        <p:nvSpPr>
          <p:cNvPr id="15943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zh-TW" altLang="en-US" smtClean="0"/>
              <a:t>公開創意市場之創意分享</a:t>
            </a:r>
          </a:p>
        </p:txBody>
      </p:sp>
      <p:pic>
        <p:nvPicPr>
          <p:cNvPr id="189444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8313" y="1125538"/>
            <a:ext cx="7959725" cy="511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BD906C2-BBC5-4CE6-924B-276278C5F810}" type="slidenum">
              <a:rPr lang="en-US" altLang="zh-TW"/>
              <a:pPr>
                <a:defRPr/>
              </a:pPr>
              <a:t>28</a:t>
            </a:fld>
            <a:endParaRPr lang="en-US" altLang="zh-TW"/>
          </a:p>
        </p:txBody>
      </p:sp>
      <p:sp>
        <p:nvSpPr>
          <p:cNvPr id="15953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zh-TW" altLang="en-US" smtClean="0"/>
              <a:t>公開創意市場之跨組織專案</a:t>
            </a:r>
          </a:p>
        </p:txBody>
      </p:sp>
      <p:pic>
        <p:nvPicPr>
          <p:cNvPr id="190468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8313" y="981075"/>
            <a:ext cx="8143875" cy="5256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E191949-B15E-4D0F-9553-6CE255B9949F}" type="slidenum">
              <a:rPr lang="en-US" altLang="zh-TW"/>
              <a:pPr>
                <a:defRPr/>
              </a:pPr>
              <a:t>29</a:t>
            </a:fld>
            <a:endParaRPr lang="en-US" altLang="zh-TW"/>
          </a:p>
        </p:txBody>
      </p:sp>
      <p:sp>
        <p:nvSpPr>
          <p:cNvPr id="15964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zh-TW" altLang="en-US" smtClean="0"/>
              <a:t>公開創意市場之</a:t>
            </a:r>
            <a:r>
              <a:rPr lang="en-US" altLang="zh-TW" smtClean="0"/>
              <a:t>IP</a:t>
            </a:r>
          </a:p>
        </p:txBody>
      </p:sp>
      <p:pic>
        <p:nvPicPr>
          <p:cNvPr id="191492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8313" y="1268413"/>
            <a:ext cx="8143875" cy="5040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投影片編號版面配置區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6312972-CAAA-44FF-9B84-07FD9AB2159E}" type="slidenum">
              <a:rPr lang="en-US" altLang="zh-TW"/>
              <a:pPr>
                <a:defRPr/>
              </a:pPr>
              <a:t>3</a:t>
            </a:fld>
            <a:endParaRPr lang="en-US" altLang="zh-TW"/>
          </a:p>
        </p:txBody>
      </p:sp>
      <p:sp>
        <p:nvSpPr>
          <p:cNvPr id="1796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zh-TW" altLang="en-US" smtClean="0"/>
              <a:t>體驗學習</a:t>
            </a:r>
            <a:r>
              <a:rPr lang="en-US" altLang="zh-TW" smtClean="0"/>
              <a:t>(Project Adventure)</a:t>
            </a:r>
          </a:p>
        </p:txBody>
      </p:sp>
      <p:sp>
        <p:nvSpPr>
          <p:cNvPr id="165892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68313" y="1052513"/>
            <a:ext cx="5688012" cy="4495800"/>
          </a:xfrm>
        </p:spPr>
        <p:txBody>
          <a:bodyPr/>
          <a:lstStyle/>
          <a:p>
            <a:pPr eaLnBrk="1" hangingPunct="1"/>
            <a:r>
              <a:rPr lang="en-US" altLang="zh-TW" sz="2400" smtClean="0"/>
              <a:t>PA</a:t>
            </a:r>
            <a:r>
              <a:rPr lang="zh-TW" altLang="en-US" sz="2400" smtClean="0"/>
              <a:t>的訓練則是透過一系列經過設計的戶外活動，讓學員在愉快的心情及大自然的環境中，透過活動、遊戲、間題解決</a:t>
            </a:r>
            <a:r>
              <a:rPr lang="en-US" altLang="zh-TW" sz="2400" smtClean="0"/>
              <a:t>‥‥</a:t>
            </a:r>
            <a:r>
              <a:rPr lang="zh-TW" altLang="en-US" sz="2400" smtClean="0"/>
              <a:t>等課程，建立信任，塑造共識，努力達成團隊目標。</a:t>
            </a:r>
          </a:p>
          <a:p>
            <a:pPr eaLnBrk="1" hangingPunct="1"/>
            <a:r>
              <a:rPr lang="en-US" altLang="zh-TW" sz="2400" smtClean="0"/>
              <a:t>PA</a:t>
            </a:r>
            <a:r>
              <a:rPr lang="zh-TW" altLang="en-US" sz="2400" smtClean="0"/>
              <a:t>使用的方法包含藉由身體力行 </a:t>
            </a:r>
            <a:r>
              <a:rPr lang="en-US" altLang="zh-TW" sz="2400" smtClean="0"/>
              <a:t>( Learning by doing )</a:t>
            </a:r>
            <a:r>
              <a:rPr lang="zh-TW" altLang="en-US" sz="2400" smtClean="0"/>
              <a:t>，透過遊戲；活動；信任；溝通領導與被領導 </a:t>
            </a:r>
            <a:r>
              <a:rPr lang="en-US" altLang="zh-TW" sz="2400" smtClean="0"/>
              <a:t>( Leadership &amp; Followship ) </a:t>
            </a:r>
            <a:r>
              <a:rPr lang="zh-TW" altLang="en-US" sz="2400" smtClean="0"/>
              <a:t>；問題解決 </a:t>
            </a:r>
            <a:r>
              <a:rPr lang="en-US" altLang="zh-TW" sz="2400" smtClean="0"/>
              <a:t>( Problem solving ) </a:t>
            </a:r>
            <a:r>
              <a:rPr lang="zh-TW" altLang="en-US" sz="2400" smtClean="0"/>
              <a:t>等挑戰性課程，建立工作團隊 </a:t>
            </a:r>
            <a:r>
              <a:rPr lang="en-US" altLang="zh-TW" sz="2400" smtClean="0"/>
              <a:t>( Team Building )</a:t>
            </a:r>
            <a:r>
              <a:rPr lang="zh-TW" altLang="en-US" sz="2400" smtClean="0"/>
              <a:t>強化團隊情誼，激發團隊向心力及激勵團隊，並且確實完成團隊目標</a:t>
            </a:r>
            <a:r>
              <a:rPr lang="en-US" altLang="zh-TW" sz="2400" smtClean="0"/>
              <a:t>(Goal set)</a:t>
            </a:r>
            <a:r>
              <a:rPr lang="zh-TW" altLang="en-US" sz="2400" smtClean="0"/>
              <a:t>。</a:t>
            </a:r>
          </a:p>
        </p:txBody>
      </p:sp>
      <p:pic>
        <p:nvPicPr>
          <p:cNvPr id="165893" name="Picture 4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6300788" y="1412875"/>
            <a:ext cx="2319337" cy="1735138"/>
          </a:xfrm>
          <a:noFill/>
        </p:spPr>
      </p:pic>
      <p:pic>
        <p:nvPicPr>
          <p:cNvPr id="165894" name="Picture 5" descr="02_02_06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3"/>
          <a:srcRect/>
          <a:stretch>
            <a:fillRect/>
          </a:stretch>
        </p:blipFill>
        <p:spPr>
          <a:xfrm>
            <a:off x="6300788" y="3573463"/>
            <a:ext cx="2305050" cy="1643062"/>
          </a:xfrm>
          <a:noFill/>
        </p:spPr>
      </p:pic>
      <p:sp>
        <p:nvSpPr>
          <p:cNvPr id="165895" name="Text Box 6"/>
          <p:cNvSpPr txBox="1">
            <a:spLocks noChangeArrowheads="1"/>
          </p:cNvSpPr>
          <p:nvPr/>
        </p:nvSpPr>
        <p:spPr bwMode="auto">
          <a:xfrm>
            <a:off x="5848350" y="5392738"/>
            <a:ext cx="2971800" cy="730250"/>
          </a:xfrm>
          <a:prstGeom prst="rect">
            <a:avLst/>
          </a:prstGeom>
          <a:solidFill>
            <a:srgbClr val="3333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TW" sz="1400"/>
              <a:t>You hear and you forget, you see and you remember, you do and you understand. ---Learn by doing.</a:t>
            </a:r>
          </a:p>
        </p:txBody>
      </p:sp>
      <p:sp>
        <p:nvSpPr>
          <p:cNvPr id="165896" name="Text Box 7"/>
          <p:cNvSpPr txBox="1">
            <a:spLocks noChangeArrowheads="1"/>
          </p:cNvSpPr>
          <p:nvPr/>
        </p:nvSpPr>
        <p:spPr bwMode="auto">
          <a:xfrm>
            <a:off x="2751138" y="6164263"/>
            <a:ext cx="39084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zh-TW" altLang="en-US" sz="1400">
                <a:latin typeface="Times New Roman" pitchFamily="18" charset="0"/>
                <a:ea typeface="標楷體" pitchFamily="65" charset="-120"/>
              </a:rPr>
              <a:t>資料來源：</a:t>
            </a:r>
            <a:r>
              <a:rPr lang="en-US" altLang="zh-TW" sz="1400">
                <a:latin typeface="Times New Roman" pitchFamily="18" charset="0"/>
                <a:ea typeface="標楷體" pitchFamily="65" charset="-120"/>
              </a:rPr>
              <a:t>http://www.pataiwan.com.tw/index.htm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學習型組織 </a:t>
            </a:r>
            <a:r>
              <a:rPr lang="en-US" altLang="zh-TW" sz="2000" dirty="0" smtClean="0"/>
              <a:t>(1/3)</a:t>
            </a:r>
            <a:endParaRPr lang="zh-TW" altLang="en-US" sz="2000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TW" sz="2800" b="1" dirty="0" smtClean="0">
                <a:solidFill>
                  <a:srgbClr val="0070C0"/>
                </a:solidFill>
              </a:rPr>
              <a:t>GTS (Global Training System: </a:t>
            </a:r>
            <a:r>
              <a:rPr lang="zh-TW" altLang="en-US" sz="2800" b="1" dirty="0" smtClean="0">
                <a:solidFill>
                  <a:srgbClr val="0070C0"/>
                </a:solidFill>
              </a:rPr>
              <a:t>鼎學院</a:t>
            </a:r>
            <a:r>
              <a:rPr lang="en-US" altLang="zh-TW" sz="2800" b="1" dirty="0" smtClean="0">
                <a:solidFill>
                  <a:srgbClr val="0070C0"/>
                </a:solidFill>
              </a:rPr>
              <a:t>)</a:t>
            </a:r>
          </a:p>
          <a:p>
            <a:pPr lvl="1"/>
            <a:r>
              <a:rPr lang="zh-TW" altLang="en-US" dirty="0" smtClean="0"/>
              <a:t>課程通知、指定報名。</a:t>
            </a:r>
          </a:p>
          <a:p>
            <a:pPr lvl="1"/>
            <a:r>
              <a:rPr lang="zh-TW" altLang="en-US" dirty="0" smtClean="0"/>
              <a:t>視訊課程</a:t>
            </a:r>
            <a:r>
              <a:rPr lang="en-US" altLang="zh-TW" dirty="0" smtClean="0"/>
              <a:t>(</a:t>
            </a:r>
            <a:r>
              <a:rPr lang="zh-TW" altLang="en-US" dirty="0" smtClean="0"/>
              <a:t>子公司同步上課</a:t>
            </a:r>
            <a:r>
              <a:rPr lang="en-US" altLang="zh-TW" dirty="0" smtClean="0"/>
              <a:t>) </a:t>
            </a:r>
            <a:r>
              <a:rPr lang="zh-TW" altLang="en-US" dirty="0" smtClean="0"/>
              <a:t>、線上課程。</a:t>
            </a:r>
          </a:p>
          <a:p>
            <a:pPr lvl="1"/>
            <a:r>
              <a:rPr lang="zh-TW" altLang="en-US" dirty="0" smtClean="0"/>
              <a:t>學習心得、課後測驗。</a:t>
            </a:r>
          </a:p>
          <a:p>
            <a:pPr lvl="1"/>
            <a:r>
              <a:rPr lang="zh-TW" altLang="en-US" dirty="0" smtClean="0"/>
              <a:t>課後追蹤 </a:t>
            </a:r>
            <a:r>
              <a:rPr lang="en-US" altLang="zh-TW" dirty="0" smtClean="0"/>
              <a:t>(</a:t>
            </a:r>
            <a:r>
              <a:rPr lang="zh-TW" altLang="en-US" dirty="0" smtClean="0"/>
              <a:t>沒通過再來一次</a:t>
            </a:r>
            <a:r>
              <a:rPr lang="en-US" altLang="zh-TW" dirty="0" smtClean="0"/>
              <a:t>)</a:t>
            </a:r>
            <a:r>
              <a:rPr lang="zh-TW" altLang="en-US" dirty="0" smtClean="0"/>
              <a:t> 。</a:t>
            </a:r>
            <a:endParaRPr lang="en-US" altLang="zh-TW" dirty="0" smtClean="0"/>
          </a:p>
          <a:p>
            <a:r>
              <a:rPr lang="zh-TW" altLang="en-US" sz="2800" b="1" dirty="0" smtClean="0">
                <a:solidFill>
                  <a:srgbClr val="FF0000"/>
                </a:solidFill>
              </a:rPr>
              <a:t>績效考核 </a:t>
            </a:r>
            <a:r>
              <a:rPr lang="en-US" altLang="zh-TW" sz="2800" b="1" dirty="0" smtClean="0">
                <a:solidFill>
                  <a:srgbClr val="FF0000"/>
                </a:solidFill>
              </a:rPr>
              <a:t>(DPMS) </a:t>
            </a:r>
            <a:r>
              <a:rPr lang="zh-TW" altLang="en-US" sz="2800" b="1" dirty="0" smtClean="0">
                <a:solidFill>
                  <a:srgbClr val="FF0000"/>
                </a:solidFill>
              </a:rPr>
              <a:t>與 </a:t>
            </a:r>
            <a:r>
              <a:rPr lang="en-US" altLang="zh-TW" sz="2800" b="1" dirty="0" smtClean="0">
                <a:solidFill>
                  <a:srgbClr val="FF0000"/>
                </a:solidFill>
              </a:rPr>
              <a:t>IDP </a:t>
            </a:r>
            <a:r>
              <a:rPr lang="zh-TW" altLang="en-US" sz="2800" b="1" dirty="0" smtClean="0">
                <a:solidFill>
                  <a:srgbClr val="FF0000"/>
                </a:solidFill>
              </a:rPr>
              <a:t>結合</a:t>
            </a:r>
            <a:r>
              <a:rPr lang="en-US" altLang="zh-TW" sz="2800" b="1" dirty="0" smtClean="0">
                <a:solidFill>
                  <a:srgbClr val="FF0000"/>
                </a:solidFill>
              </a:rPr>
              <a:t>: </a:t>
            </a:r>
          </a:p>
          <a:p>
            <a:pPr lvl="1"/>
            <a:r>
              <a:rPr lang="zh-TW" altLang="en-US" dirty="0" smtClean="0"/>
              <a:t>職位專長清點</a:t>
            </a:r>
            <a:r>
              <a:rPr lang="zh-TW" altLang="en-US" dirty="0" smtClean="0">
                <a:sym typeface="Wingdings" pitchFamily="2" charset="2"/>
              </a:rPr>
              <a:t>待修課清單上課安排通過考核</a:t>
            </a:r>
            <a:r>
              <a:rPr lang="zh-TW" altLang="en-US" dirty="0" smtClean="0"/>
              <a:t>。</a:t>
            </a:r>
            <a:r>
              <a:rPr lang="zh-TW" altLang="en-US" dirty="0" smtClean="0">
                <a:sym typeface="Wingdings" pitchFamily="2" charset="2"/>
              </a:rPr>
              <a:t> </a:t>
            </a:r>
          </a:p>
          <a:p>
            <a:pPr lvl="1"/>
            <a:r>
              <a:rPr lang="zh-TW" altLang="en-US" dirty="0" smtClean="0">
                <a:sym typeface="Wingdings" pitchFamily="2" charset="2"/>
              </a:rPr>
              <a:t>多益 國際化標準提高 升遷</a:t>
            </a:r>
            <a:r>
              <a:rPr lang="zh-TW" altLang="en-US" dirty="0" smtClean="0"/>
              <a:t>。</a:t>
            </a:r>
            <a:endParaRPr lang="en-US" altLang="zh-TW" dirty="0" smtClean="0">
              <a:sym typeface="Wingdings" pitchFamily="2" charset="2"/>
            </a:endParaRPr>
          </a:p>
          <a:p>
            <a:pPr>
              <a:buNone/>
            </a:pP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788792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350" y="1052736"/>
            <a:ext cx="8759130" cy="55656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708239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27784" y="980728"/>
            <a:ext cx="6192688" cy="558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標題 1"/>
          <p:cNvSpPr>
            <a:spLocks noGrp="1"/>
          </p:cNvSpPr>
          <p:nvPr>
            <p:ph type="title"/>
          </p:nvPr>
        </p:nvSpPr>
        <p:spPr>
          <a:xfrm>
            <a:off x="395536" y="1556792"/>
            <a:ext cx="2530624" cy="2004832"/>
          </a:xfrm>
        </p:spPr>
        <p:txBody>
          <a:bodyPr>
            <a:normAutofit fontScale="90000"/>
          </a:bodyPr>
          <a:lstStyle/>
          <a:p>
            <a:r>
              <a:rPr lang="en-US" altLang="zh-TW" sz="4800" dirty="0" smtClean="0"/>
              <a:t>GTS </a:t>
            </a:r>
            <a:br>
              <a:rPr lang="en-US" altLang="zh-TW" sz="4800" dirty="0" smtClean="0"/>
            </a:br>
            <a:r>
              <a:rPr lang="zh-TW" altLang="en-US" sz="4800" dirty="0" smtClean="0"/>
              <a:t>課後測驗與問卷</a:t>
            </a:r>
            <a:endParaRPr lang="zh-TW" altLang="en-US" sz="4800" dirty="0"/>
          </a:p>
        </p:txBody>
      </p:sp>
    </p:spTree>
    <p:extLst>
      <p:ext uri="{BB962C8B-B14F-4D97-AF65-F5344CB8AC3E}">
        <p14:creationId xmlns:p14="http://schemas.microsoft.com/office/powerpoint/2010/main" val="223844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學習型組織 </a:t>
            </a:r>
            <a:r>
              <a:rPr lang="en-US" altLang="zh-TW" sz="2000" dirty="0" smtClean="0"/>
              <a:t>(2/3)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935480"/>
            <a:ext cx="3610744" cy="4389120"/>
          </a:xfrm>
        </p:spPr>
        <p:txBody>
          <a:bodyPr>
            <a:normAutofit fontScale="92500" lnSpcReduction="20000"/>
          </a:bodyPr>
          <a:lstStyle/>
          <a:p>
            <a:r>
              <a:rPr lang="zh-TW" altLang="en-US" sz="2800" b="1" dirty="0" smtClean="0">
                <a:solidFill>
                  <a:srgbClr val="0070C0"/>
                </a:solidFill>
              </a:rPr>
              <a:t>新人培訓</a:t>
            </a:r>
            <a:r>
              <a:rPr lang="en-US" altLang="zh-TW" sz="2800" b="1" dirty="0" smtClean="0">
                <a:solidFill>
                  <a:srgbClr val="0070C0"/>
                </a:solidFill>
              </a:rPr>
              <a:t>:</a:t>
            </a:r>
            <a:endParaRPr lang="zh-TW" altLang="en-US" sz="2800" b="1" dirty="0" smtClean="0">
              <a:solidFill>
                <a:srgbClr val="0070C0"/>
              </a:solidFill>
            </a:endParaRPr>
          </a:p>
          <a:p>
            <a:pPr lvl="1"/>
            <a:r>
              <a:rPr lang="en-US" altLang="zh-TW" dirty="0" smtClean="0"/>
              <a:t>Mentor and Mentee</a:t>
            </a:r>
          </a:p>
          <a:p>
            <a:pPr lvl="1"/>
            <a:r>
              <a:rPr lang="zh-TW" altLang="en-US" dirty="0" smtClean="0"/>
              <a:t>各部門專業培訓</a:t>
            </a:r>
            <a:endParaRPr lang="en-US" altLang="zh-TW" dirty="0" smtClean="0"/>
          </a:p>
          <a:p>
            <a:pPr lvl="1"/>
            <a:r>
              <a:rPr lang="en-US" altLang="zh-TW" dirty="0" smtClean="0"/>
              <a:t>KM</a:t>
            </a:r>
            <a:r>
              <a:rPr lang="zh-TW" altLang="en-US" dirty="0" smtClean="0"/>
              <a:t>新人專區</a:t>
            </a:r>
            <a:r>
              <a:rPr lang="en-US" altLang="zh-TW" dirty="0" smtClean="0"/>
              <a:t>(</a:t>
            </a:r>
            <a:r>
              <a:rPr lang="zh-TW" altLang="en-US" dirty="0" smtClean="0"/>
              <a:t>規劃中</a:t>
            </a:r>
            <a:r>
              <a:rPr lang="en-US" altLang="zh-TW" dirty="0" smtClean="0"/>
              <a:t>)</a:t>
            </a:r>
            <a:endParaRPr lang="zh-TW" altLang="en-US" dirty="0" smtClean="0">
              <a:sym typeface="Wingdings" pitchFamily="2" charset="2"/>
            </a:endParaRPr>
          </a:p>
          <a:p>
            <a:r>
              <a:rPr lang="zh-TW" altLang="en-US" sz="2800" b="1" dirty="0" smtClean="0">
                <a:solidFill>
                  <a:srgbClr val="0070C0"/>
                </a:solidFill>
                <a:sym typeface="Wingdings" pitchFamily="2" charset="2"/>
              </a:rPr>
              <a:t>專職進修</a:t>
            </a:r>
            <a:r>
              <a:rPr lang="en-US" altLang="zh-TW" sz="2800" b="1" dirty="0" smtClean="0">
                <a:solidFill>
                  <a:srgbClr val="0070C0"/>
                </a:solidFill>
                <a:sym typeface="Wingdings" pitchFamily="2" charset="2"/>
              </a:rPr>
              <a:t>:</a:t>
            </a:r>
          </a:p>
          <a:p>
            <a:pPr lvl="1"/>
            <a:r>
              <a:rPr lang="zh-TW" altLang="en-US" dirty="0" smtClean="0">
                <a:sym typeface="Wingdings" pitchFamily="2" charset="2"/>
              </a:rPr>
              <a:t>國內與國外專職進修</a:t>
            </a:r>
          </a:p>
          <a:p>
            <a:pPr lvl="1"/>
            <a:r>
              <a:rPr lang="zh-TW" altLang="en-US" dirty="0" smtClean="0">
                <a:sym typeface="Wingdings" pitchFamily="2" charset="2"/>
              </a:rPr>
              <a:t>研究所包班上課</a:t>
            </a:r>
          </a:p>
          <a:p>
            <a:pPr lvl="1"/>
            <a:r>
              <a:rPr lang="zh-TW" altLang="en-US" dirty="0" smtClean="0">
                <a:sym typeface="Wingdings" pitchFamily="2" charset="2"/>
              </a:rPr>
              <a:t>主管培訓專班</a:t>
            </a:r>
            <a:endParaRPr lang="zh-TW" alt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39952" y="1844824"/>
            <a:ext cx="4824536" cy="4536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560762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學習型組織 </a:t>
            </a:r>
            <a:r>
              <a:rPr lang="en-US" altLang="zh-TW" sz="2000" dirty="0" smtClean="0"/>
              <a:t>(3/3)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935480"/>
            <a:ext cx="3034680" cy="4517856"/>
          </a:xfrm>
        </p:spPr>
        <p:txBody>
          <a:bodyPr/>
          <a:lstStyle/>
          <a:p>
            <a:r>
              <a:rPr lang="zh-TW" altLang="en-US" sz="2800" b="1" dirty="0" smtClean="0">
                <a:solidFill>
                  <a:srgbClr val="0070C0"/>
                </a:solidFill>
                <a:sym typeface="Wingdings" pitchFamily="2" charset="2"/>
              </a:rPr>
              <a:t>圖書館</a:t>
            </a:r>
            <a:r>
              <a:rPr lang="en-US" altLang="zh-TW" sz="2800" b="1" dirty="0" smtClean="0">
                <a:solidFill>
                  <a:srgbClr val="0070C0"/>
                </a:solidFill>
                <a:sym typeface="Wingdings" pitchFamily="2" charset="2"/>
              </a:rPr>
              <a:t>:</a:t>
            </a:r>
          </a:p>
          <a:p>
            <a:pPr lvl="1"/>
            <a:r>
              <a:rPr lang="zh-TW" altLang="en-US" dirty="0" smtClean="0">
                <a:sym typeface="Wingdings" pitchFamily="2" charset="2"/>
              </a:rPr>
              <a:t>國內外專業期刊</a:t>
            </a:r>
          </a:p>
          <a:p>
            <a:r>
              <a:rPr lang="zh-TW" altLang="en-US" sz="2800" b="1" dirty="0" smtClean="0">
                <a:solidFill>
                  <a:srgbClr val="0070C0"/>
                </a:solidFill>
                <a:sym typeface="Wingdings" pitchFamily="2" charset="2"/>
              </a:rPr>
              <a:t>讀書會</a:t>
            </a:r>
            <a:r>
              <a:rPr lang="en-US" altLang="zh-TW" sz="2800" b="1" dirty="0" smtClean="0">
                <a:solidFill>
                  <a:srgbClr val="0070C0"/>
                </a:solidFill>
                <a:sym typeface="Wingdings" pitchFamily="2" charset="2"/>
              </a:rPr>
              <a:t>:</a:t>
            </a:r>
          </a:p>
          <a:p>
            <a:pPr lvl="1"/>
            <a:r>
              <a:rPr lang="en-US" altLang="zh-TW" dirty="0" smtClean="0">
                <a:latin typeface="Arial"/>
              </a:rPr>
              <a:t>“</a:t>
            </a:r>
            <a:r>
              <a:rPr lang="zh-TW" altLang="en-US" dirty="0" smtClean="0"/>
              <a:t>當責</a:t>
            </a:r>
            <a:r>
              <a:rPr lang="zh-TW" altLang="en-US" dirty="0" smtClean="0">
                <a:latin typeface="Arial"/>
              </a:rPr>
              <a:t>”</a:t>
            </a:r>
            <a:endParaRPr lang="zh-TW" altLang="en-US" dirty="0" smtClean="0"/>
          </a:p>
          <a:p>
            <a:r>
              <a:rPr lang="zh-TW" altLang="en-US" sz="2800" b="1" dirty="0" smtClean="0">
                <a:solidFill>
                  <a:srgbClr val="0070C0"/>
                </a:solidFill>
                <a:sym typeface="Wingdings" pitchFamily="2" charset="2"/>
              </a:rPr>
              <a:t>創新提案</a:t>
            </a:r>
            <a:r>
              <a:rPr lang="en-US" altLang="zh-TW" sz="2800" b="1" dirty="0" smtClean="0">
                <a:solidFill>
                  <a:srgbClr val="0070C0"/>
                </a:solidFill>
                <a:sym typeface="Wingdings" pitchFamily="2" charset="2"/>
              </a:rPr>
              <a:t>:</a:t>
            </a:r>
          </a:p>
          <a:p>
            <a:pPr lvl="1"/>
            <a:r>
              <a:rPr lang="zh-TW" altLang="en-US" dirty="0" smtClean="0"/>
              <a:t>公司層級</a:t>
            </a:r>
          </a:p>
          <a:p>
            <a:pPr lvl="1"/>
            <a:r>
              <a:rPr lang="zh-TW" altLang="en-US" dirty="0" smtClean="0"/>
              <a:t>部門層級</a:t>
            </a:r>
          </a:p>
          <a:p>
            <a:endParaRPr lang="zh-TW" alt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91880" y="1988840"/>
            <a:ext cx="5256584" cy="44644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748532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95924EA-5810-4936-93B6-977829637462}" type="slidenum">
              <a:rPr lang="en-US" altLang="zh-TW"/>
              <a:pPr>
                <a:defRPr/>
              </a:pPr>
              <a:t>4</a:t>
            </a:fld>
            <a:endParaRPr lang="en-US" altLang="zh-TW"/>
          </a:p>
        </p:txBody>
      </p:sp>
      <p:sp>
        <p:nvSpPr>
          <p:cNvPr id="128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-171450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zh-TW" altLang="en-US" smtClean="0"/>
              <a:t>單雙環路學習之差異</a:t>
            </a:r>
          </a:p>
        </p:txBody>
      </p:sp>
      <p:pic>
        <p:nvPicPr>
          <p:cNvPr id="1286147" name="Picture 3"/>
          <p:cNvPicPr>
            <a:picLocks noChangeAspect="1" noChangeArrowheads="1"/>
          </p:cNvPicPr>
          <p:nvPr/>
        </p:nvPicPr>
        <p:blipFill>
          <a:blip r:embed="rId2">
            <a:lum bright="-36000" contrast="48000"/>
          </a:blip>
          <a:srcRect/>
          <a:stretch>
            <a:fillRect/>
          </a:stretch>
        </p:blipFill>
        <p:spPr bwMode="auto">
          <a:xfrm>
            <a:off x="2124075" y="765175"/>
            <a:ext cx="5276850" cy="569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6917" name="Picture 4" descr="j0282788"/>
          <p:cNvPicPr>
            <a:picLocks noGrp="1" noChangeAspect="1" noChangeArrowheads="1" noCrop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468313" y="765175"/>
            <a:ext cx="1276350" cy="121920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8ED2020-5544-4B53-8B24-888EF66FB8CC}" type="slidenum">
              <a:rPr lang="en-US" altLang="zh-TW"/>
              <a:pPr>
                <a:defRPr/>
              </a:pPr>
              <a:t>5</a:t>
            </a:fld>
            <a:endParaRPr lang="en-US" altLang="zh-TW"/>
          </a:p>
        </p:txBody>
      </p:sp>
      <p:sp>
        <p:nvSpPr>
          <p:cNvPr id="14868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zh-TW" altLang="en-US" smtClean="0"/>
              <a:t>以</a:t>
            </a:r>
            <a:r>
              <a:rPr lang="zh-TW" altLang="en-US" smtClean="0">
                <a:solidFill>
                  <a:srgbClr val="FF3300"/>
                </a:solidFill>
              </a:rPr>
              <a:t>改善工作效率</a:t>
            </a:r>
            <a:r>
              <a:rPr lang="zh-TW" altLang="en-US" smtClean="0"/>
              <a:t>為目標的學習機制</a:t>
            </a:r>
          </a:p>
        </p:txBody>
      </p:sp>
      <p:sp>
        <p:nvSpPr>
          <p:cNvPr id="167940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68313" y="1268413"/>
            <a:ext cx="6048375" cy="4495800"/>
          </a:xfrm>
        </p:spPr>
        <p:txBody>
          <a:bodyPr/>
          <a:lstStyle/>
          <a:p>
            <a:pPr eaLnBrk="1" hangingPunct="1"/>
            <a:r>
              <a:rPr lang="zh-TW" altLang="en-US" sz="2400" b="1" smtClean="0">
                <a:solidFill>
                  <a:srgbClr val="66FF33"/>
                </a:solidFill>
              </a:rPr>
              <a:t>個人學習</a:t>
            </a:r>
          </a:p>
          <a:p>
            <a:pPr marL="784225" lvl="1" indent="-327025" eaLnBrk="1" hangingPunct="1"/>
            <a:r>
              <a:rPr lang="zh-TW" altLang="en-US" sz="2400" smtClean="0"/>
              <a:t>列出個人工作職掌中最重要的五項工作。</a:t>
            </a:r>
          </a:p>
          <a:p>
            <a:pPr marL="784225" lvl="1" indent="-327025" eaLnBrk="1" hangingPunct="1"/>
            <a:r>
              <a:rPr lang="zh-TW" altLang="en-US" sz="2400" smtClean="0"/>
              <a:t>評估此五項工作的個人滿意度，</a:t>
            </a:r>
            <a:r>
              <a:rPr lang="zh-TW" altLang="en-US" sz="2400" smtClean="0">
                <a:latin typeface="標楷體" pitchFamily="65" charset="-120"/>
              </a:rPr>
              <a:t>“</a:t>
            </a:r>
            <a:r>
              <a:rPr lang="en-US" altLang="zh-TW" sz="2400" smtClean="0"/>
              <a:t>1</a:t>
            </a:r>
            <a:r>
              <a:rPr lang="en-US" altLang="zh-TW" sz="2400" smtClean="0">
                <a:latin typeface="標楷體" pitchFamily="65" charset="-120"/>
              </a:rPr>
              <a:t>”</a:t>
            </a:r>
            <a:r>
              <a:rPr lang="zh-TW" altLang="en-US" sz="2400" smtClean="0"/>
              <a:t>表非常不滿意，</a:t>
            </a:r>
            <a:r>
              <a:rPr lang="zh-TW" altLang="en-US" sz="2400" smtClean="0">
                <a:latin typeface="標楷體" pitchFamily="65" charset="-120"/>
              </a:rPr>
              <a:t>“</a:t>
            </a:r>
            <a:r>
              <a:rPr lang="en-US" altLang="zh-TW" sz="2400" smtClean="0"/>
              <a:t>5</a:t>
            </a:r>
            <a:r>
              <a:rPr lang="en-US" altLang="zh-TW" sz="2400" smtClean="0">
                <a:latin typeface="標楷體" pitchFamily="65" charset="-120"/>
              </a:rPr>
              <a:t>”</a:t>
            </a:r>
            <a:r>
              <a:rPr lang="zh-TW" altLang="en-US" sz="2400" smtClean="0"/>
              <a:t>表非常滿意。</a:t>
            </a:r>
          </a:p>
          <a:p>
            <a:pPr marL="784225" lvl="1" indent="-327025" eaLnBrk="1" hangingPunct="1"/>
            <a:r>
              <a:rPr lang="zh-TW" altLang="en-US" sz="2400" smtClean="0"/>
              <a:t>分別列出個人做好此五項工作的知識項目。</a:t>
            </a:r>
          </a:p>
          <a:p>
            <a:pPr marL="784225" lvl="1" indent="-327025" eaLnBrk="1" hangingPunct="1"/>
            <a:r>
              <a:rPr lang="zh-TW" altLang="en-US" sz="2400" smtClean="0"/>
              <a:t>分別列出提升此五項工作滿意度的知識改善項目及改進之做法。</a:t>
            </a:r>
          </a:p>
          <a:p>
            <a:pPr marL="784225" lvl="1" indent="-327025" eaLnBrk="1" hangingPunct="1"/>
            <a:r>
              <a:rPr lang="zh-TW" altLang="en-US" sz="2400" smtClean="0"/>
              <a:t>實踐知識改善項目及改進之做法，並反覆檢討實行之。</a:t>
            </a:r>
          </a:p>
        </p:txBody>
      </p:sp>
      <p:pic>
        <p:nvPicPr>
          <p:cNvPr id="167941" name="Picture 6" descr="j0223740"/>
          <p:cNvPicPr>
            <a:picLocks noGrp="1" noChangeAspect="1" noChangeArrowheads="1" noCrop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6372225" y="3141663"/>
            <a:ext cx="2012950" cy="2371725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D60BD7E-9B40-4196-AD13-061C948C7823}" type="slidenum">
              <a:rPr lang="en-US" altLang="zh-TW"/>
              <a:pPr>
                <a:defRPr/>
              </a:pPr>
              <a:t>6</a:t>
            </a:fld>
            <a:endParaRPr lang="en-US" altLang="zh-TW"/>
          </a:p>
        </p:txBody>
      </p:sp>
      <p:sp>
        <p:nvSpPr>
          <p:cNvPr id="168963" name="Rectangle 6"/>
          <p:cNvSpPr>
            <a:spLocks noChangeArrowheads="1"/>
          </p:cNvSpPr>
          <p:nvPr/>
        </p:nvSpPr>
        <p:spPr bwMode="auto">
          <a:xfrm>
            <a:off x="5940425" y="2636838"/>
            <a:ext cx="1871663" cy="18002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14878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zh-TW" altLang="en-US" smtClean="0"/>
              <a:t>以</a:t>
            </a:r>
            <a:r>
              <a:rPr lang="zh-TW" altLang="en-US" smtClean="0">
                <a:solidFill>
                  <a:srgbClr val="FF3300"/>
                </a:solidFill>
              </a:rPr>
              <a:t>改善工作效率</a:t>
            </a:r>
            <a:r>
              <a:rPr lang="zh-TW" altLang="en-US" smtClean="0"/>
              <a:t>為目標的學習機制</a:t>
            </a:r>
          </a:p>
        </p:txBody>
      </p:sp>
      <p:sp>
        <p:nvSpPr>
          <p:cNvPr id="16896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68313" y="1268413"/>
            <a:ext cx="5616575" cy="4495800"/>
          </a:xfrm>
        </p:spPr>
        <p:txBody>
          <a:bodyPr/>
          <a:lstStyle/>
          <a:p>
            <a:pPr eaLnBrk="1" hangingPunct="1"/>
            <a:r>
              <a:rPr lang="zh-TW" altLang="en-US" sz="2400" b="1" smtClean="0">
                <a:solidFill>
                  <a:srgbClr val="66FF33"/>
                </a:solidFill>
              </a:rPr>
              <a:t>組內學習</a:t>
            </a:r>
          </a:p>
          <a:p>
            <a:pPr marL="874713" lvl="1" indent="-417513" eaLnBrk="1" hangingPunct="1"/>
            <a:r>
              <a:rPr lang="zh-TW" altLang="en-US" sz="2400" smtClean="0"/>
              <a:t>社群內成員相互拋出五項工作中，個人最不滿意且較難解的工作問題。</a:t>
            </a:r>
          </a:p>
          <a:p>
            <a:pPr marL="874713" lvl="1" indent="-417513" eaLnBrk="1" hangingPunct="1"/>
            <a:r>
              <a:rPr lang="zh-TW" altLang="en-US" sz="2400" smtClean="0"/>
              <a:t>成員針對這些拋出的難題，提出個人類似的成功經驗或知識。</a:t>
            </a:r>
          </a:p>
          <a:p>
            <a:pPr marL="874713" lvl="1" indent="-417513" eaLnBrk="1" hangingPunct="1"/>
            <a:r>
              <a:rPr lang="zh-TW" altLang="en-US" sz="2400" smtClean="0"/>
              <a:t>成員不時針對這些拋出的難題，提出可能的解題相關資料或意見。</a:t>
            </a:r>
          </a:p>
          <a:p>
            <a:pPr marL="874713" lvl="1" indent="-417513" eaLnBrk="1" hangingPunct="1"/>
            <a:r>
              <a:rPr lang="zh-TW" altLang="en-US" sz="2400" smtClean="0"/>
              <a:t>成員間不時分享個人在最滿意的工作項目上，其個人之作法或知識。</a:t>
            </a:r>
          </a:p>
        </p:txBody>
      </p:sp>
      <p:pic>
        <p:nvPicPr>
          <p:cNvPr id="168966" name="Picture 4" descr="j0178182"/>
          <p:cNvPicPr>
            <a:picLocks noGrp="1" noChangeAspect="1" noChangeArrowheads="1" noCrop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6372225" y="2852738"/>
            <a:ext cx="971550" cy="133350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F9801D4-6016-4E88-8B74-E8DC2C05F7A1}" type="slidenum">
              <a:rPr lang="en-US" altLang="zh-TW"/>
              <a:pPr>
                <a:defRPr/>
              </a:pPr>
              <a:t>7</a:t>
            </a:fld>
            <a:endParaRPr lang="en-US" altLang="zh-TW"/>
          </a:p>
        </p:txBody>
      </p:sp>
      <p:sp>
        <p:nvSpPr>
          <p:cNvPr id="14888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zh-TW" altLang="en-US" smtClean="0"/>
              <a:t>以</a:t>
            </a:r>
            <a:r>
              <a:rPr lang="zh-TW" altLang="en-US" smtClean="0">
                <a:solidFill>
                  <a:srgbClr val="FF3300"/>
                </a:solidFill>
              </a:rPr>
              <a:t>改善工作效率</a:t>
            </a:r>
            <a:r>
              <a:rPr lang="zh-TW" altLang="en-US" smtClean="0"/>
              <a:t>為目標的學習機制</a:t>
            </a:r>
          </a:p>
        </p:txBody>
      </p:sp>
      <p:sp>
        <p:nvSpPr>
          <p:cNvPr id="169988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68313" y="1268413"/>
            <a:ext cx="5543550" cy="4495800"/>
          </a:xfrm>
        </p:spPr>
        <p:txBody>
          <a:bodyPr/>
          <a:lstStyle/>
          <a:p>
            <a:pPr eaLnBrk="1" hangingPunct="1"/>
            <a:r>
              <a:rPr lang="zh-TW" altLang="en-US" sz="2800" b="1" smtClean="0">
                <a:solidFill>
                  <a:srgbClr val="66FF33"/>
                </a:solidFill>
              </a:rPr>
              <a:t>組間學習</a:t>
            </a:r>
          </a:p>
          <a:p>
            <a:pPr marL="874713" lvl="1" indent="-417513" eaLnBrk="1" hangingPunct="1"/>
            <a:r>
              <a:rPr lang="zh-TW" altLang="en-US" smtClean="0"/>
              <a:t>社群間相互觀摩運作做法與運作成果。</a:t>
            </a:r>
          </a:p>
          <a:p>
            <a:pPr marL="874713" lvl="1" indent="-417513" eaLnBrk="1" hangingPunct="1"/>
            <a:r>
              <a:rPr lang="zh-TW" altLang="en-US" smtClean="0"/>
              <a:t>社群間相互分享最滿意的工作項目之作法或知識。</a:t>
            </a:r>
          </a:p>
          <a:p>
            <a:pPr marL="874713" lvl="1" indent="-417513" eaLnBrk="1" hangingPunct="1"/>
            <a:r>
              <a:rPr kumimoji="0" lang="zh-TW" altLang="en-US" smtClean="0"/>
              <a:t>訂定跨</a:t>
            </a:r>
            <a:r>
              <a:rPr lang="zh-TW" altLang="en-US" smtClean="0"/>
              <a:t>社群合作議題，各社群提出工作計畫，社群間並定期檢討。</a:t>
            </a:r>
          </a:p>
        </p:txBody>
      </p:sp>
      <p:pic>
        <p:nvPicPr>
          <p:cNvPr id="169989" name="Picture 4" descr="j0296828"/>
          <p:cNvPicPr>
            <a:picLocks noGrp="1" noChangeAspect="1" noChangeArrowheads="1" noCrop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6297613" y="2328863"/>
            <a:ext cx="2019300" cy="1463675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9FC88FF-D7D3-4D80-BFEB-689A86E3FA64}" type="slidenum">
              <a:rPr lang="en-US" altLang="zh-TW"/>
              <a:pPr>
                <a:defRPr/>
              </a:pPr>
              <a:t>8</a:t>
            </a:fld>
            <a:endParaRPr lang="en-US" altLang="zh-TW"/>
          </a:p>
        </p:txBody>
      </p:sp>
      <p:sp>
        <p:nvSpPr>
          <p:cNvPr id="1946630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zh-TW" altLang="en-US" smtClean="0"/>
              <a:t>學習型組織評估系統</a:t>
            </a:r>
          </a:p>
        </p:txBody>
      </p:sp>
      <p:pic>
        <p:nvPicPr>
          <p:cNvPr id="171012" name="Picture 5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042988" y="1052513"/>
            <a:ext cx="7129462" cy="5348287"/>
          </a:xfr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5E0C6A7-9A6E-40AF-A886-A1F01DC421E0}" type="slidenum">
              <a:rPr lang="en-US" altLang="zh-TW"/>
              <a:pPr>
                <a:defRPr/>
              </a:pPr>
              <a:t>9</a:t>
            </a:fld>
            <a:endParaRPr lang="en-US" altLang="zh-TW"/>
          </a:p>
        </p:txBody>
      </p:sp>
      <p:sp>
        <p:nvSpPr>
          <p:cNvPr id="1937414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zh-TW" altLang="en-US" smtClean="0"/>
              <a:t>學習型組織評估系統</a:t>
            </a:r>
          </a:p>
        </p:txBody>
      </p:sp>
      <p:pic>
        <p:nvPicPr>
          <p:cNvPr id="172036" name="Picture 5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900113" y="981075"/>
            <a:ext cx="7272337" cy="5454650"/>
          </a:xfrm>
          <a:noFill/>
        </p:spPr>
      </p:pic>
    </p:spTree>
  </p:cSld>
  <p:clrMapOvr>
    <a:masterClrMapping/>
  </p:clrMapOvr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教學目標">
  <a:themeElements>
    <a:clrScheme name="Skm 5">
      <a:dk1>
        <a:srgbClr val="463416"/>
      </a:dk1>
      <a:lt1>
        <a:srgbClr val="FFFFFF"/>
      </a:lt1>
      <a:dk2>
        <a:srgbClr val="003399"/>
      </a:dk2>
      <a:lt2>
        <a:srgbClr val="E3E3FF"/>
      </a:lt2>
      <a:accent1>
        <a:srgbClr val="3399FF"/>
      </a:accent1>
      <a:accent2>
        <a:srgbClr val="33CCCC"/>
      </a:accent2>
      <a:accent3>
        <a:srgbClr val="AAADCA"/>
      </a:accent3>
      <a:accent4>
        <a:srgbClr val="DADADA"/>
      </a:accent4>
      <a:accent5>
        <a:srgbClr val="ADCAFF"/>
      </a:accent5>
      <a:accent6>
        <a:srgbClr val="2DB9B9"/>
      </a:accent6>
      <a:hlink>
        <a:srgbClr val="00FFCC"/>
      </a:hlink>
      <a:folHlink>
        <a:srgbClr val="808000"/>
      </a:folHlink>
    </a:clrScheme>
    <a:fontScheme name="Skm">
      <a:majorFont>
        <a:latin typeface="Arial"/>
        <a:ea typeface="標楷體"/>
        <a:cs typeface=""/>
      </a:majorFont>
      <a:minorFont>
        <a:latin typeface="Arial"/>
        <a:ea typeface="標楷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km 1">
        <a:dk1>
          <a:srgbClr val="4C3A1C"/>
        </a:dk1>
        <a:lt1>
          <a:srgbClr val="FFFFFF"/>
        </a:lt1>
        <a:dk2>
          <a:srgbClr val="993300"/>
        </a:dk2>
        <a:lt2>
          <a:srgbClr val="CCAA00"/>
        </a:lt2>
        <a:accent1>
          <a:srgbClr val="FF3300"/>
        </a:accent1>
        <a:accent2>
          <a:srgbClr val="9E6600"/>
        </a:accent2>
        <a:accent3>
          <a:srgbClr val="CAADAA"/>
        </a:accent3>
        <a:accent4>
          <a:srgbClr val="DADADA"/>
        </a:accent4>
        <a:accent5>
          <a:srgbClr val="FFADAA"/>
        </a:accent5>
        <a:accent6>
          <a:srgbClr val="8F5C00"/>
        </a:accent6>
        <a:hlink>
          <a:srgbClr val="FFCC00"/>
        </a:hlink>
        <a:folHlink>
          <a:srgbClr val="F7DC9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km 2">
        <a:dk1>
          <a:srgbClr val="3D0058"/>
        </a:dk1>
        <a:lt1>
          <a:srgbClr val="FFFFFF"/>
        </a:lt1>
        <a:dk2>
          <a:srgbClr val="9188B0"/>
        </a:dk2>
        <a:lt2>
          <a:srgbClr val="DDE0DC"/>
        </a:lt2>
        <a:accent1>
          <a:srgbClr val="FFCC00"/>
        </a:accent1>
        <a:accent2>
          <a:srgbClr val="4C3D78"/>
        </a:accent2>
        <a:accent3>
          <a:srgbClr val="C7C3D4"/>
        </a:accent3>
        <a:accent4>
          <a:srgbClr val="DADADA"/>
        </a:accent4>
        <a:accent5>
          <a:srgbClr val="FFE2AA"/>
        </a:accent5>
        <a:accent6>
          <a:srgbClr val="44366C"/>
        </a:accent6>
        <a:hlink>
          <a:srgbClr val="743D78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km 3">
        <a:dk1>
          <a:srgbClr val="10104C"/>
        </a:dk1>
        <a:lt1>
          <a:srgbClr val="FFFFFF"/>
        </a:lt1>
        <a:dk2>
          <a:srgbClr val="003366"/>
        </a:dk2>
        <a:lt2>
          <a:srgbClr val="C6CCD4"/>
        </a:lt2>
        <a:accent1>
          <a:srgbClr val="33CCFF"/>
        </a:accent1>
        <a:accent2>
          <a:srgbClr val="5B5B8D"/>
        </a:accent2>
        <a:accent3>
          <a:srgbClr val="AAADB8"/>
        </a:accent3>
        <a:accent4>
          <a:srgbClr val="DADADA"/>
        </a:accent4>
        <a:accent5>
          <a:srgbClr val="ADE2FF"/>
        </a:accent5>
        <a:accent6>
          <a:srgbClr val="52527F"/>
        </a:accent6>
        <a:hlink>
          <a:srgbClr val="4529AB"/>
        </a:hlink>
        <a:folHlink>
          <a:srgbClr val="00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km 4">
        <a:dk1>
          <a:srgbClr val="B0C8CA"/>
        </a:dk1>
        <a:lt1>
          <a:srgbClr val="FFFFFF"/>
        </a:lt1>
        <a:dk2>
          <a:srgbClr val="000099"/>
        </a:dk2>
        <a:lt2>
          <a:srgbClr val="FFFFFF"/>
        </a:lt2>
        <a:accent1>
          <a:srgbClr val="89C4FF"/>
        </a:accent1>
        <a:accent2>
          <a:srgbClr val="00008C"/>
        </a:accent2>
        <a:accent3>
          <a:srgbClr val="AAAACA"/>
        </a:accent3>
        <a:accent4>
          <a:srgbClr val="DADADA"/>
        </a:accent4>
        <a:accent5>
          <a:srgbClr val="C4DEFF"/>
        </a:accent5>
        <a:accent6>
          <a:srgbClr val="00007E"/>
        </a:accent6>
        <a:hlink>
          <a:srgbClr val="6666FF"/>
        </a:hlink>
        <a:folHlink>
          <a:srgbClr val="C0C0C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km 5">
        <a:dk1>
          <a:srgbClr val="463416"/>
        </a:dk1>
        <a:lt1>
          <a:srgbClr val="FFFFFF"/>
        </a:lt1>
        <a:dk2>
          <a:srgbClr val="003399"/>
        </a:dk2>
        <a:lt2>
          <a:srgbClr val="E3E3FF"/>
        </a:lt2>
        <a:accent1>
          <a:srgbClr val="3399FF"/>
        </a:accent1>
        <a:accent2>
          <a:srgbClr val="33CCCC"/>
        </a:accent2>
        <a:accent3>
          <a:srgbClr val="AAADCA"/>
        </a:accent3>
        <a:accent4>
          <a:srgbClr val="DADADA"/>
        </a:accent4>
        <a:accent5>
          <a:srgbClr val="ADCAFF"/>
        </a:accent5>
        <a:accent6>
          <a:srgbClr val="2DB9B9"/>
        </a:accent6>
        <a:hlink>
          <a:srgbClr val="00FFCC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km 6">
        <a:dk1>
          <a:srgbClr val="809296"/>
        </a:dk1>
        <a:lt1>
          <a:srgbClr val="FFFFFF"/>
        </a:lt1>
        <a:dk2>
          <a:srgbClr val="6699FF"/>
        </a:dk2>
        <a:lt2>
          <a:srgbClr val="B3EDFF"/>
        </a:lt2>
        <a:accent1>
          <a:srgbClr val="FF9933"/>
        </a:accent1>
        <a:accent2>
          <a:srgbClr val="FFAA99"/>
        </a:accent2>
        <a:accent3>
          <a:srgbClr val="B8CAFF"/>
        </a:accent3>
        <a:accent4>
          <a:srgbClr val="DADADA"/>
        </a:accent4>
        <a:accent5>
          <a:srgbClr val="FFCAAD"/>
        </a:accent5>
        <a:accent6>
          <a:srgbClr val="E79A8A"/>
        </a:accent6>
        <a:hlink>
          <a:srgbClr val="FFCFAB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km 7">
        <a:dk1>
          <a:srgbClr val="006666"/>
        </a:dk1>
        <a:lt1>
          <a:srgbClr val="FFFFFF"/>
        </a:lt1>
        <a:dk2>
          <a:srgbClr val="85D1E3"/>
        </a:dk2>
        <a:lt2>
          <a:srgbClr val="CCFFFF"/>
        </a:lt2>
        <a:accent1>
          <a:srgbClr val="FFCC00"/>
        </a:accent1>
        <a:accent2>
          <a:srgbClr val="00CC99"/>
        </a:accent2>
        <a:accent3>
          <a:srgbClr val="C2E5EF"/>
        </a:accent3>
        <a:accent4>
          <a:srgbClr val="DADADA"/>
        </a:accent4>
        <a:accent5>
          <a:srgbClr val="FFE2AA"/>
        </a:accent5>
        <a:accent6>
          <a:srgbClr val="00B98A"/>
        </a:accent6>
        <a:hlink>
          <a:srgbClr val="0099FF"/>
        </a:hlink>
        <a:folHlink>
          <a:srgbClr val="66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km 8">
        <a:dk1>
          <a:srgbClr val="404B3D"/>
        </a:dk1>
        <a:lt1>
          <a:srgbClr val="FFFFFF"/>
        </a:lt1>
        <a:dk2>
          <a:srgbClr val="A7A491"/>
        </a:dk2>
        <a:lt2>
          <a:srgbClr val="CCD0CA"/>
        </a:lt2>
        <a:accent1>
          <a:srgbClr val="33CCCC"/>
        </a:accent1>
        <a:accent2>
          <a:srgbClr val="004E4C"/>
        </a:accent2>
        <a:accent3>
          <a:srgbClr val="D0CFC7"/>
        </a:accent3>
        <a:accent4>
          <a:srgbClr val="DADADA"/>
        </a:accent4>
        <a:accent5>
          <a:srgbClr val="ADE2E2"/>
        </a:accent5>
        <a:accent6>
          <a:srgbClr val="004644"/>
        </a:accent6>
        <a:hlink>
          <a:srgbClr val="477781"/>
        </a:hlink>
        <a:folHlink>
          <a:srgbClr val="85CC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km 9">
        <a:dk1>
          <a:srgbClr val="000000"/>
        </a:dk1>
        <a:lt1>
          <a:srgbClr val="FFFFFF"/>
        </a:lt1>
        <a:dk2>
          <a:srgbClr val="FFFFAF"/>
        </a:dk2>
        <a:lt2>
          <a:srgbClr val="676597"/>
        </a:lt2>
        <a:accent1>
          <a:srgbClr val="66CCFF"/>
        </a:accent1>
        <a:accent2>
          <a:srgbClr val="CCECFF"/>
        </a:accent2>
        <a:accent3>
          <a:srgbClr val="FFFFFF"/>
        </a:accent3>
        <a:accent4>
          <a:srgbClr val="000000"/>
        </a:accent4>
        <a:accent5>
          <a:srgbClr val="B8E2FF"/>
        </a:accent5>
        <a:accent6>
          <a:srgbClr val="B9D6E7"/>
        </a:accent6>
        <a:hlink>
          <a:srgbClr val="6600CC"/>
        </a:hlink>
        <a:folHlink>
          <a:srgbClr val="008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流線">
  <a:themeElements>
    <a:clrScheme name="流線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流線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流線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教學目標</Template>
  <TotalTime>4</TotalTime>
  <Words>2368</Words>
  <Application>Microsoft Office PowerPoint</Application>
  <PresentationFormat>如螢幕大小 (4:3)</PresentationFormat>
  <Paragraphs>211</Paragraphs>
  <Slides>34</Slides>
  <Notes>4</Notes>
  <HiddenSlides>0</HiddenSlides>
  <MMClips>1</MMClips>
  <ScaleCrop>false</ScaleCrop>
  <HeadingPairs>
    <vt:vector size="8" baseType="variant">
      <vt:variant>
        <vt:lpstr>使用字型</vt:lpstr>
      </vt:variant>
      <vt:variant>
        <vt:i4>10</vt:i4>
      </vt:variant>
      <vt:variant>
        <vt:lpstr>佈景主題</vt:lpstr>
      </vt:variant>
      <vt:variant>
        <vt:i4>2</vt:i4>
      </vt:variant>
      <vt:variant>
        <vt:lpstr>內嵌 OLE 伺服程式</vt:lpstr>
      </vt:variant>
      <vt:variant>
        <vt:i4>1</vt:i4>
      </vt:variant>
      <vt:variant>
        <vt:lpstr>投影片標題</vt:lpstr>
      </vt:variant>
      <vt:variant>
        <vt:i4>34</vt:i4>
      </vt:variant>
    </vt:vector>
  </HeadingPairs>
  <TitlesOfParts>
    <vt:vector size="47" baseType="lpstr">
      <vt:lpstr>微軟正黑體</vt:lpstr>
      <vt:lpstr>新細明體</vt:lpstr>
      <vt:lpstr>標楷體</vt:lpstr>
      <vt:lpstr>Arial</vt:lpstr>
      <vt:lpstr>Calibri</vt:lpstr>
      <vt:lpstr>Constantia</vt:lpstr>
      <vt:lpstr>Symbol</vt:lpstr>
      <vt:lpstr>Times New Roman</vt:lpstr>
      <vt:lpstr>Wingdings</vt:lpstr>
      <vt:lpstr>Wingdings 2</vt:lpstr>
      <vt:lpstr>教學目標</vt:lpstr>
      <vt:lpstr>流線</vt:lpstr>
      <vt:lpstr>投影片</vt:lpstr>
      <vt:lpstr>PowerPoint 簡報</vt:lpstr>
      <vt:lpstr>企業個案</vt:lpstr>
      <vt:lpstr>體驗學習(Project Adventure)</vt:lpstr>
      <vt:lpstr>單雙環路學習之差異</vt:lpstr>
      <vt:lpstr>以改善工作效率為目標的學習機制</vt:lpstr>
      <vt:lpstr>以改善工作效率為目標的學習機制</vt:lpstr>
      <vt:lpstr>以改善工作效率為目標的學習機制</vt:lpstr>
      <vt:lpstr>學習型組織評估系統</vt:lpstr>
      <vt:lpstr>學習型組織評估系統</vt:lpstr>
      <vt:lpstr>學習型組織評估系統</vt:lpstr>
      <vt:lpstr>學習型組織評估系統</vt:lpstr>
      <vt:lpstr>IBM混合式學習模組</vt:lpstr>
      <vt:lpstr>IBM混合式學習模組</vt:lpstr>
      <vt:lpstr>Motorola教育訓練的評估與追蹤</vt:lpstr>
      <vt:lpstr>Motorola「教育訓練」與「知識整合」之學習活動</vt:lpstr>
      <vt:lpstr>Motorola「自我發展訓練」與「知識整合」之學習活動</vt:lpstr>
      <vt:lpstr>Motorola「教育訓練」與「知識整合」之整合模式</vt:lpstr>
      <vt:lpstr>PowerPoint 簡報</vt:lpstr>
      <vt:lpstr>分享的秘訣</vt:lpstr>
      <vt:lpstr>惠普知識管理之理論基礎</vt:lpstr>
      <vt:lpstr>惠普知識管理之理論基礎</vt:lpstr>
      <vt:lpstr>PowerPoint 簡報</vt:lpstr>
      <vt:lpstr>PowerPoint 簡報</vt:lpstr>
      <vt:lpstr>PowerPoint 簡報</vt:lpstr>
      <vt:lpstr>公開創意市場之問題挑戰</vt:lpstr>
      <vt:lpstr>公開創意市場之問題挑戰</vt:lpstr>
      <vt:lpstr>公開創意市場之創意分享</vt:lpstr>
      <vt:lpstr>公開創意市場之跨組織專案</vt:lpstr>
      <vt:lpstr>公開創意市場之IP</vt:lpstr>
      <vt:lpstr>學習型組織 (1/3)</vt:lpstr>
      <vt:lpstr>PowerPoint 簡報</vt:lpstr>
      <vt:lpstr>GTS  課後測驗與問卷</vt:lpstr>
      <vt:lpstr>學習型組織 (2/3)</vt:lpstr>
      <vt:lpstr>學習型組織 (3/3)</vt:lpstr>
    </vt:vector>
  </TitlesOfParts>
  <Company>Your Company Name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投影片 1</dc:title>
  <dc:creator>Your User Name</dc:creator>
  <cp:lastModifiedBy>George Lee</cp:lastModifiedBy>
  <cp:revision>4</cp:revision>
  <dcterms:created xsi:type="dcterms:W3CDTF">2010-07-14T02:17:01Z</dcterms:created>
  <dcterms:modified xsi:type="dcterms:W3CDTF">2017-09-12T06:49:08Z</dcterms:modified>
</cp:coreProperties>
</file>